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08" r:id="rId2"/>
    <p:sldId id="305" r:id="rId3"/>
    <p:sldId id="312" r:id="rId4"/>
    <p:sldId id="317" r:id="rId5"/>
    <p:sldId id="318" r:id="rId6"/>
    <p:sldId id="314" r:id="rId7"/>
    <p:sldId id="313" r:id="rId8"/>
    <p:sldId id="315" r:id="rId9"/>
    <p:sldId id="316" r:id="rId10"/>
    <p:sldId id="319" r:id="rId11"/>
    <p:sldId id="311" r:id="rId12"/>
    <p:sldId id="310" r:id="rId13"/>
  </p:sldIdLst>
  <p:sldSz cx="12192000" cy="6858000"/>
  <p:notesSz cx="6797675" cy="99282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3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38F28521-9F92-4FBF-8B95-5FD841A0EE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E254E77-12FE-41FF-A86B-7CC97588D1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C7C9E186-721E-4C66-8A7C-0D56C48947F8}" type="datetimeFigureOut">
              <a:rPr lang="sl-SI" smtClean="0"/>
              <a:t>12. 04. 2018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F3F57D1-0E38-43DC-813C-85304EFB60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A3EE9E7-447B-4DBA-9A86-DCFA0DCD6D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8813F835-5CF3-4F8A-8C77-EE55671FF0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7462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ECEF93E8-EE72-496F-80E5-BC2A41031841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455" tIns="46227" rIns="92455" bIns="462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92644F49-5A5E-4804-924A-6605EBBA89B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601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288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0261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9408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874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2054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6989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07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599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412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369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964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35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095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308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35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0412E-AE66-496B-913B-0AD5D0647813}" type="datetimeFigureOut">
              <a:rPr lang="sl-SI" smtClean="0"/>
              <a:pPr/>
              <a:t>12. 04. 2018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3C6B10-5BF5-4DCD-9CE2-1B08EDCE0FF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433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9848" y="2312126"/>
            <a:ext cx="8596668" cy="1306285"/>
          </a:xfrm>
        </p:spPr>
        <p:txBody>
          <a:bodyPr>
            <a:normAutofit/>
          </a:bodyPr>
          <a:lstStyle/>
          <a:p>
            <a:r>
              <a:rPr lang="it-IT" b="1" dirty="0"/>
              <a:t>SPODBUDE ZA RAZISKOVALNO RAZVOJNE PROJEKTE 2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911634" y="4545874"/>
            <a:ext cx="4362368" cy="14954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APR, POSLOVNO SVETOVANJE D.O.O. in </a:t>
            </a:r>
          </a:p>
          <a:p>
            <a:pPr marL="0" indent="0">
              <a:buNone/>
            </a:pPr>
            <a:r>
              <a:rPr lang="sl-SI" dirty="0"/>
              <a:t>S5 </a:t>
            </a:r>
            <a:r>
              <a:rPr lang="sl-SI" dirty="0" err="1"/>
              <a:t>d.o.o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April 2018</a:t>
            </a:r>
          </a:p>
          <a:p>
            <a:pPr marL="0" indent="0">
              <a:buNone/>
            </a:pPr>
            <a:r>
              <a:rPr lang="sl-SI" dirty="0"/>
              <a:t>Andrej </a:t>
            </a:r>
            <a:r>
              <a:rPr lang="sl-SI" dirty="0" err="1"/>
              <a:t>Drole</a:t>
            </a:r>
            <a:r>
              <a:rPr lang="sl-SI" dirty="0"/>
              <a:t>, Andrej Stankovič</a:t>
            </a:r>
          </a:p>
        </p:txBody>
      </p:sp>
      <p:pic>
        <p:nvPicPr>
          <p:cNvPr id="1027" name="Picture 3" descr="APR logo">
            <a:extLst>
              <a:ext uri="{FF2B5EF4-FFF2-40B4-BE49-F238E27FC236}">
                <a16:creationId xmlns:a16="http://schemas.microsoft.com/office/drawing/2014/main" id="{AB2F5484-3F60-4814-9689-0014FE937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848" y="4190793"/>
            <a:ext cx="3037638" cy="217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82C0A02-60D7-4A14-B50C-0BDA93DFF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117" y="621246"/>
            <a:ext cx="2520061" cy="35146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4256EB24-025D-449D-8DDB-96B85E10F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7617" y="397924"/>
            <a:ext cx="2000250" cy="762000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3EBA9614-041B-4E1D-B890-3B5069EDC7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933" y="425698"/>
            <a:ext cx="2640217" cy="742561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F509D733-F4F0-46B4-9D65-1DF1BF231C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3523" y="357487"/>
            <a:ext cx="1685737" cy="84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75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59132A-793D-4891-AE7B-127F9CF7B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/>
          <a:lstStyle/>
          <a:p>
            <a:r>
              <a:rPr lang="sl-SI" dirty="0"/>
              <a:t>Merila za ocenjevanje vlog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37BD938-66C2-496B-8493-C83F850D4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4656699"/>
          </a:xfrm>
        </p:spPr>
        <p:txBody>
          <a:bodyPr>
            <a:normAutofit fontScale="92500" lnSpcReduction="20000"/>
          </a:bodyPr>
          <a:lstStyle/>
          <a:p>
            <a:r>
              <a:rPr lang="sl-SI" dirty="0"/>
              <a:t>Usposobljenost prijavitelja in </a:t>
            </a:r>
            <a:r>
              <a:rPr lang="sl-SI" dirty="0" err="1"/>
              <a:t>konzorcijskih</a:t>
            </a:r>
            <a:r>
              <a:rPr lang="sl-SI" dirty="0"/>
              <a:t> partnerjev (30, 15%, 4,5)</a:t>
            </a:r>
          </a:p>
          <a:p>
            <a:pPr lvl="1">
              <a:buFontTx/>
              <a:buChar char="-"/>
            </a:pPr>
            <a:r>
              <a:rPr lang="sl-SI" dirty="0"/>
              <a:t>Pretekle RRI reference prijavitelja/</a:t>
            </a:r>
            <a:r>
              <a:rPr lang="sl-SI" dirty="0" err="1"/>
              <a:t>konzorcijskih</a:t>
            </a:r>
            <a:r>
              <a:rPr lang="sl-SI" dirty="0"/>
              <a:t> partnerjev (10)</a:t>
            </a:r>
          </a:p>
          <a:p>
            <a:pPr lvl="1">
              <a:buFontTx/>
              <a:buChar char="-"/>
            </a:pPr>
            <a:r>
              <a:rPr lang="sl-SI" dirty="0"/>
              <a:t>Ustreznost kompetenc vodje in vodilnega osebja RRI projekta in potrebe po zunanjem znanju ter opis infrastrukture in druge pomembne tehnične opreme za izvedbo RRI projekta </a:t>
            </a:r>
          </a:p>
          <a:p>
            <a:pPr lvl="1">
              <a:buFontTx/>
              <a:buChar char="-"/>
            </a:pPr>
            <a:r>
              <a:rPr lang="sl-SI" dirty="0"/>
              <a:t>Kvaliteta konzorcija in dodana vrednost sodelovanja za izvedbo RRI projekta (ocenjuje se samo v primeru konzorcija) </a:t>
            </a:r>
          </a:p>
          <a:p>
            <a:r>
              <a:rPr lang="sl-SI" dirty="0"/>
              <a:t>Načrtovanje RRI projekta (30,15%, 4,5)</a:t>
            </a:r>
          </a:p>
          <a:p>
            <a:pPr lvl="1">
              <a:buFontTx/>
              <a:buChar char="-"/>
            </a:pPr>
            <a:r>
              <a:rPr lang="sl-SI" dirty="0"/>
              <a:t>Procesi vodenja RRI projekta </a:t>
            </a:r>
          </a:p>
          <a:p>
            <a:pPr lvl="1">
              <a:buFontTx/>
              <a:buChar char="-"/>
            </a:pPr>
            <a:r>
              <a:rPr lang="sl-SI" dirty="0"/>
              <a:t>Realnost in izvedljivost terminskega načrta RRI projekta </a:t>
            </a:r>
          </a:p>
          <a:p>
            <a:pPr lvl="1">
              <a:buFontTx/>
              <a:buChar char="-"/>
            </a:pPr>
            <a:r>
              <a:rPr lang="sl-SI" dirty="0"/>
              <a:t>Učinkovitost in izvedljivost finančnega načrta RRI projekta </a:t>
            </a:r>
          </a:p>
          <a:p>
            <a:r>
              <a:rPr lang="sl-SI" dirty="0"/>
              <a:t>Lokacija RRI projekta (dodatni kriterij) 2</a:t>
            </a:r>
          </a:p>
          <a:p>
            <a:pPr marL="0" indent="0">
              <a:buNone/>
            </a:pPr>
            <a:r>
              <a:rPr lang="sl-SI" dirty="0"/>
              <a:t>(obmejna, problemska območja, TNP…)</a:t>
            </a:r>
          </a:p>
          <a:p>
            <a:pPr marL="0" indent="0">
              <a:buNone/>
            </a:pPr>
            <a:r>
              <a:rPr lang="sl-SI" dirty="0"/>
              <a:t>Skupaj je možno doseči 30 oz. 32 točk. Prag znaša 60% oz. 63% prvih petih kriterijev, torej mora imeti projekt vsaj 18 točk brez dodatnega kriterija. Kriteriji so zelo opisni, tako da je veliko prepuščeno subjektivni presoji ocenjevalcev.</a:t>
            </a:r>
          </a:p>
          <a:p>
            <a:pPr>
              <a:buFontTx/>
              <a:buChar char="-"/>
            </a:pPr>
            <a:endParaRPr lang="sl-SI" dirty="0"/>
          </a:p>
        </p:txBody>
      </p:sp>
      <p:pic>
        <p:nvPicPr>
          <p:cNvPr id="4" name="Picture 3" descr="APR logo">
            <a:extLst>
              <a:ext uri="{FF2B5EF4-FFF2-40B4-BE49-F238E27FC236}">
                <a16:creationId xmlns:a16="http://schemas.microsoft.com/office/drawing/2014/main" id="{5DEE03F7-FDE3-4F49-94EB-812B362CA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0DB43DAD-30D0-4964-A67E-A07744D6C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B0A71FF5-E49C-42C3-8536-0B1E895A7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70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E867E4-7EF3-4252-AF70-8E1306CA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Predstavitev podjetja APR d.o.o.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710C291-E625-4542-A023-958C02097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2229"/>
            <a:ext cx="8596668" cy="4539133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Deluje od leta 1999 na področju poslovnega svetovanja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l-PL" b="1" dirty="0"/>
              <a:t>Priprava vlog za nepovratna in/ali povratna sredstva</a:t>
            </a:r>
          </a:p>
          <a:p>
            <a:r>
              <a:rPr lang="pl-PL" b="1" dirty="0"/>
              <a:t>Pomoč – svetovanje pri insolventnih postopkih – prisilne poravnave, krizno vodenje</a:t>
            </a:r>
          </a:p>
          <a:p>
            <a:r>
              <a:rPr lang="pl-PL" b="1" dirty="0"/>
              <a:t>M&amp;A postopki (svetovanje pri nakupih, prevzemih)</a:t>
            </a:r>
          </a:p>
          <a:p>
            <a:r>
              <a:rPr lang="pl-PL" b="1" dirty="0"/>
              <a:t>Izdelava investicijske dokumentacije, poslovnih načrtov, feasibility študij</a:t>
            </a:r>
          </a:p>
          <a:p>
            <a:r>
              <a:rPr lang="pl-PL" b="1" dirty="0"/>
              <a:t>Svetovanje pri projektih JZP</a:t>
            </a:r>
          </a:p>
          <a:p>
            <a:r>
              <a:rPr lang="pl-PL" b="1" dirty="0"/>
              <a:t>Sodelovali (svetovali) na več kot 700 projektih</a:t>
            </a:r>
          </a:p>
          <a:p>
            <a:r>
              <a:rPr lang="pl-PL" b="1" dirty="0"/>
              <a:t>Na podobnih projektih (RIP  (2006 in 2009), RRI 6-9 2016 prijavili 7 projektov -100% uspešni)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/>
              <a:t>info@apr.si</a:t>
            </a:r>
            <a:r>
              <a:rPr lang="hr-HR" dirty="0"/>
              <a:t>; </a:t>
            </a:r>
            <a:r>
              <a:rPr lang="hr-HR" dirty="0" err="1"/>
              <a:t>andrej.drole@apr.si</a:t>
            </a: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Tel: 05 90 80 971; 041 709 471</a:t>
            </a:r>
          </a:p>
          <a:p>
            <a:endParaRPr lang="sl-SI" dirty="0"/>
          </a:p>
        </p:txBody>
      </p:sp>
      <p:pic>
        <p:nvPicPr>
          <p:cNvPr id="4" name="Picture 3" descr="APR logo">
            <a:extLst>
              <a:ext uri="{FF2B5EF4-FFF2-40B4-BE49-F238E27FC236}">
                <a16:creationId xmlns:a16="http://schemas.microsoft.com/office/drawing/2014/main" id="{4E72E5FF-39D1-402E-B781-6F274704A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6EB8AB6A-87E9-4E92-B49E-5AA2C2674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004E9502-D7F5-486A-9FD0-415361FA6F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00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8938"/>
          </a:xfrm>
        </p:spPr>
        <p:txBody>
          <a:bodyPr>
            <a:normAutofit fontScale="90000"/>
          </a:bodyPr>
          <a:lstStyle/>
          <a:p>
            <a:r>
              <a:rPr lang="sl-SI" sz="4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l-SI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l-SI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b="1" dirty="0">
                <a:solidFill>
                  <a:schemeClr val="accent1">
                    <a:lumMod val="75000"/>
                  </a:schemeClr>
                </a:solidFill>
              </a:rPr>
            </a:b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677334" y="1874067"/>
            <a:ext cx="8596668" cy="4167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l-SI" sz="4000" b="1" dirty="0">
                <a:solidFill>
                  <a:schemeClr val="accent1">
                    <a:lumMod val="75000"/>
                  </a:schemeClr>
                </a:solidFill>
              </a:rPr>
              <a:t>Hvala za vašo pozornost!</a:t>
            </a:r>
            <a:endParaRPr lang="sl-SI" sz="4000" dirty="0"/>
          </a:p>
          <a:p>
            <a:pPr>
              <a:buFont typeface="Wingdings" pitchFamily="2" charset="2"/>
              <a:buChar char="Ø"/>
            </a:pPr>
            <a:endParaRPr lang="hr-HR" dirty="0"/>
          </a:p>
          <a:p>
            <a:pPr>
              <a:buFont typeface="Wingdings" pitchFamily="2" charset="2"/>
              <a:buChar char="Ø"/>
            </a:pPr>
            <a:endParaRPr lang="hr-HR" dirty="0"/>
          </a:p>
          <a:p>
            <a:pPr>
              <a:buFont typeface="Wingdings" pitchFamily="2" charset="2"/>
              <a:buChar char="Ø"/>
            </a:pPr>
            <a:endParaRPr lang="hr-HR" dirty="0"/>
          </a:p>
          <a:p>
            <a:pPr>
              <a:buFont typeface="Wingdings" pitchFamily="2" charset="2"/>
              <a:buChar char="Ø"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pPr>
              <a:buNone/>
            </a:pPr>
            <a:endParaRPr lang="hr-HR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hr-HR" dirty="0"/>
          </a:p>
        </p:txBody>
      </p:sp>
      <p:pic>
        <p:nvPicPr>
          <p:cNvPr id="6" name="Picture 3" descr="APR logo">
            <a:extLst>
              <a:ext uri="{FF2B5EF4-FFF2-40B4-BE49-F238E27FC236}">
                <a16:creationId xmlns:a16="http://schemas.microsoft.com/office/drawing/2014/main" id="{DA962792-297B-4DD4-AA78-F320B487B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30" y="2520236"/>
            <a:ext cx="2772796" cy="198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1BA422B5-A6F8-4181-BCEF-794E72234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A82AE852-A345-43A0-9C47-58F3E5C329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C162781D-5AB8-4211-B231-AD93253CC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4333"/>
              </p:ext>
            </p:extLst>
          </p:nvPr>
        </p:nvGraphicFramePr>
        <p:xfrm>
          <a:off x="1231641" y="4501787"/>
          <a:ext cx="7939520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4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6280">
                <a:tc>
                  <a:txBody>
                    <a:bodyPr/>
                    <a:lstStyle/>
                    <a:p>
                      <a:r>
                        <a:rPr lang="hr-HR" sz="16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info</a:t>
                      </a:r>
                      <a:r>
                        <a:rPr lang="hr-HR" sz="16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hr-HR" sz="16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apr.si</a:t>
                      </a:r>
                      <a:r>
                        <a:rPr lang="hr-HR" sz="16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hr-HR" sz="16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andrej.drole</a:t>
                      </a:r>
                      <a:r>
                        <a:rPr lang="hr-HR" sz="16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hr-HR" sz="16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apr.si</a:t>
                      </a:r>
                      <a:endParaRPr lang="hr-HR" sz="16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l-SI" sz="1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r>
                        <a:rPr lang="sl-SI" sz="16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05 90 80 971</a:t>
                      </a:r>
                    </a:p>
                    <a:p>
                      <a:r>
                        <a:rPr lang="sl-SI" sz="16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041 709 471</a:t>
                      </a:r>
                    </a:p>
                    <a:p>
                      <a:endParaRPr lang="sl-SI" sz="1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r>
                        <a:rPr lang="sl-SI" sz="1600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www.apr.si</a:t>
                      </a:r>
                      <a:endParaRPr lang="sl-SI" sz="1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andrej.stankovic@siol.net</a:t>
                      </a:r>
                      <a:endParaRPr lang="sl-SI" sz="1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endParaRPr lang="sl-SI" sz="1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endParaRPr lang="sl-SI" sz="1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r>
                        <a:rPr lang="sl-SI" sz="16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041 640 366</a:t>
                      </a:r>
                    </a:p>
                    <a:p>
                      <a:endParaRPr lang="sl-SI" sz="1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sz="16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88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906346" cy="709749"/>
          </a:xfrm>
        </p:spPr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Osnovni podatki o razpisu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478100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b="1" dirty="0"/>
              <a:t>Namen </a:t>
            </a:r>
            <a:r>
              <a:rPr lang="it-IT" b="1" dirty="0" err="1"/>
              <a:t>javnega</a:t>
            </a:r>
            <a:r>
              <a:rPr lang="it-IT" b="1" dirty="0"/>
              <a:t> </a:t>
            </a:r>
            <a:r>
              <a:rPr lang="it-IT" b="1" dirty="0" err="1"/>
              <a:t>razpisa</a:t>
            </a:r>
            <a:r>
              <a:rPr lang="it-IT" b="1" dirty="0"/>
              <a:t> je </a:t>
            </a:r>
            <a:r>
              <a:rPr lang="it-IT" b="1" dirty="0" err="1"/>
              <a:t>spodbujanje</a:t>
            </a:r>
            <a:r>
              <a:rPr lang="it-IT" b="1" dirty="0"/>
              <a:t> </a:t>
            </a:r>
            <a:r>
              <a:rPr lang="it-IT" b="1" dirty="0" err="1"/>
              <a:t>raziskovalno</a:t>
            </a:r>
            <a:r>
              <a:rPr lang="it-IT" b="1" dirty="0"/>
              <a:t> </a:t>
            </a:r>
            <a:r>
              <a:rPr lang="it-IT" b="1" dirty="0" err="1"/>
              <a:t>razvojnih</a:t>
            </a:r>
            <a:r>
              <a:rPr lang="it-IT" b="1" dirty="0"/>
              <a:t> in </a:t>
            </a:r>
            <a:r>
              <a:rPr lang="it-IT" b="1" dirty="0" err="1"/>
              <a:t>inovacijskih</a:t>
            </a:r>
            <a:r>
              <a:rPr lang="it-IT" b="1" dirty="0"/>
              <a:t> </a:t>
            </a:r>
            <a:r>
              <a:rPr lang="it-IT" b="1" dirty="0" err="1"/>
              <a:t>dejavnosti</a:t>
            </a:r>
            <a:r>
              <a:rPr lang="it-IT" b="1" dirty="0"/>
              <a:t> in </a:t>
            </a:r>
            <a:r>
              <a:rPr lang="it-IT" b="1" dirty="0" err="1"/>
              <a:t>inovacijskih</a:t>
            </a:r>
            <a:r>
              <a:rPr lang="it-IT" b="1" dirty="0"/>
              <a:t> </a:t>
            </a:r>
            <a:r>
              <a:rPr lang="it-IT" b="1" dirty="0" err="1"/>
              <a:t>dejavnosti</a:t>
            </a:r>
            <a:r>
              <a:rPr lang="it-IT" b="1" dirty="0"/>
              <a:t> v </a:t>
            </a:r>
            <a:r>
              <a:rPr lang="it-IT" b="1" dirty="0" err="1"/>
              <a:t>podjetjih</a:t>
            </a:r>
            <a:r>
              <a:rPr lang="it-IT" b="1" dirty="0"/>
              <a:t> ali </a:t>
            </a:r>
            <a:r>
              <a:rPr lang="it-IT" b="1" dirty="0" err="1"/>
              <a:t>konzorcijih</a:t>
            </a:r>
            <a:r>
              <a:rPr lang="it-IT" b="1" dirty="0"/>
              <a:t> </a:t>
            </a:r>
            <a:r>
              <a:rPr lang="it-IT" b="1" dirty="0" err="1"/>
              <a:t>podjetij</a:t>
            </a:r>
            <a:r>
              <a:rPr lang="it-IT" b="1" dirty="0"/>
              <a:t> za </a:t>
            </a:r>
            <a:r>
              <a:rPr lang="it-IT" b="1" dirty="0" err="1"/>
              <a:t>razvoj</a:t>
            </a:r>
            <a:r>
              <a:rPr lang="it-IT" b="1" dirty="0"/>
              <a:t> </a:t>
            </a:r>
            <a:r>
              <a:rPr lang="it-IT" b="1" dirty="0" err="1"/>
              <a:t>novih</a:t>
            </a:r>
            <a:r>
              <a:rPr lang="it-IT" b="1" dirty="0"/>
              <a:t> ali </a:t>
            </a:r>
            <a:r>
              <a:rPr lang="it-IT" b="1" dirty="0" err="1"/>
              <a:t>izboljšanih</a:t>
            </a:r>
            <a:r>
              <a:rPr lang="it-IT" b="1" dirty="0"/>
              <a:t> </a:t>
            </a:r>
            <a:r>
              <a:rPr lang="it-IT" b="1" dirty="0" err="1"/>
              <a:t>proizvodov</a:t>
            </a:r>
            <a:r>
              <a:rPr lang="it-IT" b="1" dirty="0"/>
              <a:t>, </a:t>
            </a:r>
            <a:r>
              <a:rPr lang="it-IT" b="1" dirty="0" err="1"/>
              <a:t>procesov</a:t>
            </a:r>
            <a:r>
              <a:rPr lang="it-IT" b="1" dirty="0"/>
              <a:t> ali </a:t>
            </a:r>
            <a:r>
              <a:rPr lang="it-IT" b="1" dirty="0" err="1"/>
              <a:t>storitev</a:t>
            </a:r>
            <a:r>
              <a:rPr lang="it-IT" b="1" dirty="0"/>
              <a:t> </a:t>
            </a:r>
            <a:r>
              <a:rPr lang="it-IT" b="1" dirty="0" err="1"/>
              <a:t>na</a:t>
            </a:r>
            <a:r>
              <a:rPr lang="it-IT" b="1" dirty="0"/>
              <a:t> </a:t>
            </a:r>
            <a:r>
              <a:rPr lang="it-IT" b="1" dirty="0" err="1"/>
              <a:t>prednostnih</a:t>
            </a:r>
            <a:r>
              <a:rPr lang="it-IT" b="1" dirty="0"/>
              <a:t> </a:t>
            </a:r>
            <a:r>
              <a:rPr lang="it-IT" b="1" dirty="0" err="1"/>
              <a:t>področjih</a:t>
            </a:r>
            <a:r>
              <a:rPr lang="it-IT" b="1" dirty="0"/>
              <a:t> </a:t>
            </a:r>
            <a:r>
              <a:rPr lang="it-IT" b="1" dirty="0" err="1"/>
              <a:t>Slovenske</a:t>
            </a:r>
            <a:r>
              <a:rPr lang="it-IT" b="1" dirty="0"/>
              <a:t> </a:t>
            </a:r>
            <a:r>
              <a:rPr lang="it-IT" b="1" dirty="0" err="1"/>
              <a:t>strategije</a:t>
            </a:r>
            <a:r>
              <a:rPr lang="it-IT" b="1" dirty="0"/>
              <a:t> </a:t>
            </a:r>
            <a:r>
              <a:rPr lang="it-IT" b="1" dirty="0" err="1"/>
              <a:t>pametne</a:t>
            </a:r>
            <a:r>
              <a:rPr lang="it-IT" b="1" dirty="0"/>
              <a:t> </a:t>
            </a:r>
            <a:r>
              <a:rPr lang="it-IT" b="1" dirty="0" err="1"/>
              <a:t>specializacije</a:t>
            </a:r>
            <a:r>
              <a:rPr lang="it-IT" b="1" dirty="0"/>
              <a:t> (S4)</a:t>
            </a:r>
            <a:endParaRPr lang="sl-SI" b="1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b="1" dirty="0" err="1"/>
              <a:t>Prednostna</a:t>
            </a:r>
            <a:r>
              <a:rPr lang="en-US" b="1" dirty="0"/>
              <a:t> </a:t>
            </a:r>
            <a:r>
              <a:rPr lang="en-US" b="1" dirty="0" err="1"/>
              <a:t>področja</a:t>
            </a:r>
            <a:r>
              <a:rPr lang="en-US" b="1" dirty="0"/>
              <a:t> S4:</a:t>
            </a:r>
            <a:endParaRPr lang="sl-SI" dirty="0"/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dirty="0" err="1"/>
              <a:t>pametna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in </a:t>
            </a:r>
            <a:r>
              <a:rPr lang="en-US" dirty="0" err="1"/>
              <a:t>skupnosti</a:t>
            </a:r>
            <a:endParaRPr lang="sl-SI" dirty="0"/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sl-SI" dirty="0"/>
              <a:t>p</a:t>
            </a:r>
            <a:r>
              <a:rPr lang="it-IT" dirty="0" err="1"/>
              <a:t>ametne</a:t>
            </a:r>
            <a:r>
              <a:rPr lang="it-IT" dirty="0"/>
              <a:t> </a:t>
            </a:r>
            <a:r>
              <a:rPr lang="it-IT" dirty="0" err="1"/>
              <a:t>zgradbe</a:t>
            </a:r>
            <a:r>
              <a:rPr lang="it-IT" dirty="0"/>
              <a:t> in </a:t>
            </a:r>
            <a:r>
              <a:rPr lang="it-IT" dirty="0" err="1"/>
              <a:t>dom</a:t>
            </a:r>
            <a:r>
              <a:rPr lang="it-IT" dirty="0"/>
              <a:t> z </a:t>
            </a:r>
            <a:r>
              <a:rPr lang="it-IT" dirty="0" err="1"/>
              <a:t>lesno</a:t>
            </a:r>
            <a:r>
              <a:rPr lang="it-IT" dirty="0"/>
              <a:t> </a:t>
            </a:r>
            <a:r>
              <a:rPr lang="it-IT" dirty="0" err="1"/>
              <a:t>verigo</a:t>
            </a:r>
            <a:endParaRPr lang="sl-SI" dirty="0"/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it-IT" dirty="0" err="1"/>
              <a:t>mreže</a:t>
            </a:r>
            <a:r>
              <a:rPr lang="it-IT" dirty="0"/>
              <a:t> za </a:t>
            </a:r>
            <a:r>
              <a:rPr lang="it-IT" dirty="0" err="1"/>
              <a:t>prehod</a:t>
            </a:r>
            <a:r>
              <a:rPr lang="it-IT" dirty="0"/>
              <a:t> v </a:t>
            </a:r>
            <a:r>
              <a:rPr lang="it-IT" dirty="0" err="1"/>
              <a:t>krožno</a:t>
            </a:r>
            <a:r>
              <a:rPr lang="it-IT" dirty="0"/>
              <a:t> </a:t>
            </a:r>
            <a:r>
              <a:rPr lang="it-IT" dirty="0" err="1"/>
              <a:t>gospodarstvo</a:t>
            </a:r>
            <a:endParaRPr lang="sl-SI" dirty="0"/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dirty="0" err="1"/>
              <a:t>trajnostna</a:t>
            </a:r>
            <a:r>
              <a:rPr lang="en-US" dirty="0"/>
              <a:t> </a:t>
            </a:r>
            <a:r>
              <a:rPr lang="en-US" dirty="0" err="1"/>
              <a:t>pridelava</a:t>
            </a:r>
            <a:r>
              <a:rPr lang="en-US" dirty="0"/>
              <a:t> </a:t>
            </a:r>
            <a:r>
              <a:rPr lang="en-US" dirty="0" err="1"/>
              <a:t>hrane</a:t>
            </a:r>
            <a:endParaRPr lang="sl-SI" dirty="0"/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dirty="0" err="1"/>
              <a:t>tovarne</a:t>
            </a:r>
            <a:r>
              <a:rPr lang="en-US" dirty="0"/>
              <a:t> </a:t>
            </a:r>
            <a:r>
              <a:rPr lang="en-US" dirty="0" err="1"/>
              <a:t>prihodnosti</a:t>
            </a:r>
            <a:endParaRPr lang="sl-SI" dirty="0"/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dirty="0" err="1"/>
              <a:t>zdravje-medicina</a:t>
            </a:r>
            <a:endParaRPr lang="sl-SI" dirty="0"/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sl-SI" dirty="0"/>
              <a:t>m</a:t>
            </a:r>
            <a:r>
              <a:rPr lang="en-US" dirty="0" err="1"/>
              <a:t>obilnost</a:t>
            </a:r>
            <a:endParaRPr lang="sl-SI" dirty="0"/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materialov</a:t>
            </a:r>
            <a:r>
              <a:rPr lang="en-US" dirty="0"/>
              <a:t> </a:t>
            </a:r>
            <a:r>
              <a:rPr lang="en-US" dirty="0" err="1"/>
              <a:t>kot</a:t>
            </a:r>
            <a:r>
              <a:rPr lang="en-US" dirty="0"/>
              <a:t> </a:t>
            </a:r>
            <a:r>
              <a:rPr lang="en-US" dirty="0" err="1"/>
              <a:t>končnih</a:t>
            </a:r>
            <a:r>
              <a:rPr lang="en-US" dirty="0"/>
              <a:t> </a:t>
            </a:r>
            <a:r>
              <a:rPr lang="en-US" dirty="0" err="1"/>
              <a:t>produktov</a:t>
            </a:r>
            <a:endParaRPr lang="sl-SI" dirty="0"/>
          </a:p>
          <a:p>
            <a:pPr lvl="1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sl-SI" dirty="0"/>
              <a:t>trajnostni turizem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dirty="0"/>
              <a:t> </a:t>
            </a:r>
            <a:r>
              <a:rPr lang="it-IT" b="1" dirty="0" err="1"/>
              <a:t>Višina</a:t>
            </a:r>
            <a:r>
              <a:rPr lang="it-IT" b="1" dirty="0"/>
              <a:t> </a:t>
            </a:r>
            <a:r>
              <a:rPr lang="it-IT" b="1" dirty="0" err="1"/>
              <a:t>razpisanih</a:t>
            </a:r>
            <a:r>
              <a:rPr lang="it-IT" b="1" dirty="0"/>
              <a:t> </a:t>
            </a:r>
            <a:r>
              <a:rPr lang="it-IT" b="1" dirty="0" err="1"/>
              <a:t>sredstev</a:t>
            </a:r>
            <a:r>
              <a:rPr lang="sl-SI" b="1" dirty="0"/>
              <a:t> v treh odpiranjih</a:t>
            </a:r>
            <a:r>
              <a:rPr lang="it-IT" b="1" dirty="0"/>
              <a:t>:</a:t>
            </a:r>
            <a:endParaRPr lang="sl-SI" dirty="0"/>
          </a:p>
          <a:p>
            <a:pPr lvl="1">
              <a:spcBef>
                <a:spcPts val="600"/>
              </a:spcBef>
              <a:buFontTx/>
              <a:buChar char="-"/>
            </a:pPr>
            <a:r>
              <a:rPr lang="sl-SI" dirty="0"/>
              <a:t>1. odpiranja – prijava do 26.9.2017 za koriščenje sredstev v proračunskih letih 2018, 2019 in 2020 je 30.000.000,00 EUR.</a:t>
            </a:r>
          </a:p>
          <a:p>
            <a:pPr lvl="1">
              <a:spcBef>
                <a:spcPts val="600"/>
              </a:spcBef>
              <a:buFontTx/>
              <a:buChar char="-"/>
            </a:pPr>
            <a:r>
              <a:rPr lang="sl-SI" dirty="0"/>
              <a:t>2. odpiranja – prijava do 11.5.2018 za koriščenje sredstev v proračunskih letih 2019, 2020 in 2021 je 30.000.000,00 EUR</a:t>
            </a:r>
          </a:p>
          <a:p>
            <a:pPr lvl="1">
              <a:spcBef>
                <a:spcPts val="600"/>
              </a:spcBef>
              <a:buFontTx/>
              <a:buChar char="-"/>
            </a:pPr>
            <a:r>
              <a:rPr lang="sl-SI" dirty="0"/>
              <a:t>3. odpiranja – prijava do 24.9.2019 za koriščenje sredstev v proračunskih letih 2020, 2021 in 2022 je 14.200.000,00 EUR</a:t>
            </a:r>
          </a:p>
          <a:p>
            <a:endParaRPr lang="sl-SI" dirty="0"/>
          </a:p>
        </p:txBody>
      </p:sp>
      <p:pic>
        <p:nvPicPr>
          <p:cNvPr id="4" name="Picture 3" descr="APR logo">
            <a:extLst>
              <a:ext uri="{FF2B5EF4-FFF2-40B4-BE49-F238E27FC236}">
                <a16:creationId xmlns:a16="http://schemas.microsoft.com/office/drawing/2014/main" id="{6C60ADA2-1195-456A-A3F6-D0268238C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BE4CAFAC-C7E7-4F23-8832-BB0951499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93E4701-31B2-459C-A365-84A1432134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7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680D83-98CD-4944-9229-5304CECB7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Osnovni podatki o razpisu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EB601A9-494B-43DD-879E-CF4CA6895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2541"/>
            <a:ext cx="8596668" cy="4328821"/>
          </a:xfrm>
        </p:spPr>
        <p:txBody>
          <a:bodyPr>
            <a:normAutofit lnSpcReduction="10000"/>
          </a:bodyPr>
          <a:lstStyle/>
          <a:p>
            <a:r>
              <a:rPr lang="it-IT" b="1" dirty="0" err="1"/>
              <a:t>Višina</a:t>
            </a:r>
            <a:r>
              <a:rPr lang="it-IT" b="1" dirty="0"/>
              <a:t> </a:t>
            </a:r>
            <a:r>
              <a:rPr lang="it-IT" b="1" dirty="0" err="1"/>
              <a:t>subvencije</a:t>
            </a:r>
            <a:r>
              <a:rPr lang="it-IT" b="1" dirty="0"/>
              <a:t>: </a:t>
            </a:r>
            <a:r>
              <a:rPr lang="it-IT" dirty="0" err="1"/>
              <a:t>Intenzivnost</a:t>
            </a:r>
            <a:r>
              <a:rPr lang="it-IT" dirty="0"/>
              <a:t> </a:t>
            </a:r>
            <a:r>
              <a:rPr lang="it-IT" dirty="0" err="1"/>
              <a:t>pomoči</a:t>
            </a:r>
            <a:r>
              <a:rPr lang="it-IT" dirty="0"/>
              <a:t>, ne </a:t>
            </a:r>
            <a:r>
              <a:rPr lang="it-IT" dirty="0" err="1"/>
              <a:t>glede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vrsto</a:t>
            </a:r>
            <a:r>
              <a:rPr lang="it-IT" dirty="0"/>
              <a:t> </a:t>
            </a:r>
            <a:r>
              <a:rPr lang="it-IT" dirty="0" err="1"/>
              <a:t>raziskav</a:t>
            </a:r>
            <a:r>
              <a:rPr lang="it-IT" dirty="0"/>
              <a:t> in ne </a:t>
            </a:r>
            <a:r>
              <a:rPr lang="it-IT" dirty="0" err="1"/>
              <a:t>glede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število</a:t>
            </a:r>
            <a:r>
              <a:rPr lang="it-IT" dirty="0"/>
              <a:t> </a:t>
            </a:r>
            <a:r>
              <a:rPr lang="it-IT" dirty="0" err="1"/>
              <a:t>partnerjev</a:t>
            </a:r>
            <a:r>
              <a:rPr lang="it-IT" dirty="0"/>
              <a:t>:</a:t>
            </a:r>
            <a:endParaRPr lang="sl-SI" dirty="0"/>
          </a:p>
          <a:p>
            <a:pPr lvl="1">
              <a:buFontTx/>
              <a:buChar char="-"/>
            </a:pPr>
            <a:r>
              <a:rPr lang="it-IT" dirty="0" err="1"/>
              <a:t>velika</a:t>
            </a:r>
            <a:r>
              <a:rPr lang="it-IT" dirty="0"/>
              <a:t> </a:t>
            </a:r>
            <a:r>
              <a:rPr lang="it-IT" dirty="0" err="1"/>
              <a:t>podjetja</a:t>
            </a:r>
            <a:r>
              <a:rPr lang="it-IT" dirty="0"/>
              <a:t>: do 2</a:t>
            </a:r>
            <a:r>
              <a:rPr lang="en-US" dirty="0"/>
              <a:t>5%</a:t>
            </a:r>
            <a:endParaRPr lang="sl-SI" dirty="0"/>
          </a:p>
          <a:p>
            <a:pPr lvl="1">
              <a:buFontTx/>
              <a:buChar char="-"/>
            </a:pPr>
            <a:r>
              <a:rPr lang="en-US" dirty="0" err="1"/>
              <a:t>srednje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podjetja</a:t>
            </a:r>
            <a:r>
              <a:rPr lang="en-US" dirty="0"/>
              <a:t>: do 35%</a:t>
            </a:r>
            <a:endParaRPr lang="sl-SI" dirty="0"/>
          </a:p>
          <a:p>
            <a:pPr lvl="1">
              <a:buFontTx/>
              <a:buChar char="-"/>
            </a:pPr>
            <a:r>
              <a:rPr lang="it-IT" dirty="0" err="1"/>
              <a:t>mikro</a:t>
            </a:r>
            <a:r>
              <a:rPr lang="it-IT" dirty="0"/>
              <a:t> in mala </a:t>
            </a:r>
            <a:r>
              <a:rPr lang="it-IT" dirty="0" err="1"/>
              <a:t>podjetja</a:t>
            </a:r>
            <a:r>
              <a:rPr lang="it-IT" dirty="0"/>
              <a:t>: do 45%</a:t>
            </a:r>
            <a:endParaRPr lang="sl-SI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b="1" dirty="0" err="1"/>
              <a:t>Višina</a:t>
            </a:r>
            <a:r>
              <a:rPr lang="it-IT" b="1" dirty="0"/>
              <a:t> </a:t>
            </a:r>
            <a:r>
              <a:rPr lang="it-IT" b="1" dirty="0" err="1"/>
              <a:t>sofinanciranja</a:t>
            </a:r>
            <a:r>
              <a:rPr lang="it-IT" b="1" dirty="0"/>
              <a:t> </a:t>
            </a:r>
            <a:r>
              <a:rPr lang="it-IT" b="1" dirty="0" err="1"/>
              <a:t>upravičenih</a:t>
            </a:r>
            <a:r>
              <a:rPr lang="it-IT" b="1" dirty="0"/>
              <a:t> </a:t>
            </a:r>
            <a:r>
              <a:rPr lang="it-IT" b="1" dirty="0" err="1"/>
              <a:t>stroškov</a:t>
            </a:r>
            <a:r>
              <a:rPr lang="it-IT" dirty="0"/>
              <a:t> </a:t>
            </a:r>
            <a:r>
              <a:rPr lang="it-IT" dirty="0" err="1"/>
              <a:t>posamezne</a:t>
            </a:r>
            <a:r>
              <a:rPr lang="it-IT" dirty="0"/>
              <a:t> </a:t>
            </a:r>
            <a:r>
              <a:rPr lang="it-IT" dirty="0" err="1"/>
              <a:t>operacije</a:t>
            </a:r>
            <a:r>
              <a:rPr lang="it-IT" dirty="0"/>
              <a:t> mora </a:t>
            </a:r>
            <a:r>
              <a:rPr lang="it-IT" dirty="0" err="1"/>
              <a:t>znašati</a:t>
            </a:r>
            <a:r>
              <a:rPr lang="it-IT" dirty="0"/>
              <a:t> </a:t>
            </a:r>
            <a:r>
              <a:rPr lang="it-IT" b="1" dirty="0" err="1"/>
              <a:t>najmanj</a:t>
            </a:r>
            <a:r>
              <a:rPr lang="it-IT" b="1" dirty="0"/>
              <a:t> 100.000,00 EUR</a:t>
            </a:r>
            <a:r>
              <a:rPr lang="it-IT" dirty="0"/>
              <a:t> ter </a:t>
            </a:r>
            <a:r>
              <a:rPr lang="it-IT" b="1" dirty="0" err="1"/>
              <a:t>največ</a:t>
            </a:r>
            <a:r>
              <a:rPr lang="it-IT" b="1" dirty="0"/>
              <a:t> 500.000,00 EUR</a:t>
            </a:r>
            <a:r>
              <a:rPr lang="sl-SI" dirty="0"/>
              <a:t>.</a:t>
            </a:r>
            <a:endParaRPr lang="sl-SI" b="1" dirty="0"/>
          </a:p>
          <a:p>
            <a:r>
              <a:rPr lang="it-IT" b="1" dirty="0" err="1"/>
              <a:t>Upravičen</a:t>
            </a:r>
            <a:r>
              <a:rPr lang="sl-SI" b="1" dirty="0"/>
              <a:t>i prijavitelji</a:t>
            </a:r>
            <a:r>
              <a:rPr lang="it-IT" b="1" dirty="0"/>
              <a:t>:</a:t>
            </a:r>
            <a:r>
              <a:rPr lang="it-IT" dirty="0"/>
              <a:t> </a:t>
            </a:r>
            <a:endParaRPr lang="sl-SI" dirty="0"/>
          </a:p>
          <a:p>
            <a:pPr lvl="1">
              <a:buFontTx/>
              <a:buChar char="-"/>
            </a:pPr>
            <a:r>
              <a:rPr lang="it-IT" dirty="0" err="1"/>
              <a:t>Podjetja</a:t>
            </a:r>
            <a:r>
              <a:rPr lang="it-IT" dirty="0"/>
              <a:t> s </a:t>
            </a:r>
            <a:r>
              <a:rPr lang="it-IT" dirty="0" err="1"/>
              <a:t>sedežem</a:t>
            </a:r>
            <a:r>
              <a:rPr lang="it-IT" dirty="0"/>
              <a:t> v </a:t>
            </a:r>
            <a:r>
              <a:rPr lang="it-IT" dirty="0" err="1"/>
              <a:t>Republiki</a:t>
            </a:r>
            <a:r>
              <a:rPr lang="it-IT" dirty="0"/>
              <a:t> </a:t>
            </a:r>
            <a:r>
              <a:rPr lang="it-IT" dirty="0" err="1"/>
              <a:t>Sloveniji</a:t>
            </a:r>
            <a:r>
              <a:rPr lang="it-IT" dirty="0"/>
              <a:t>, ne </a:t>
            </a:r>
            <a:r>
              <a:rPr lang="it-IT" dirty="0" err="1"/>
              <a:t>glede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velikost</a:t>
            </a:r>
            <a:r>
              <a:rPr lang="it-IT" dirty="0"/>
              <a:t>. </a:t>
            </a:r>
            <a:r>
              <a:rPr lang="it-IT" dirty="0" err="1"/>
              <a:t>Podjetja</a:t>
            </a:r>
            <a:r>
              <a:rPr lang="it-IT" dirty="0"/>
              <a:t> se </a:t>
            </a:r>
            <a:r>
              <a:rPr lang="it-IT" dirty="0" err="1"/>
              <a:t>lahko</a:t>
            </a:r>
            <a:r>
              <a:rPr lang="it-IT" dirty="0"/>
              <a:t> </a:t>
            </a:r>
            <a:r>
              <a:rPr lang="it-IT" dirty="0" err="1"/>
              <a:t>prijavijo</a:t>
            </a:r>
            <a:r>
              <a:rPr lang="it-IT" dirty="0"/>
              <a:t> </a:t>
            </a:r>
            <a:r>
              <a:rPr lang="it-IT" dirty="0" err="1"/>
              <a:t>samostojno</a:t>
            </a:r>
            <a:r>
              <a:rPr lang="it-IT" dirty="0"/>
              <a:t> ali v </a:t>
            </a:r>
            <a:r>
              <a:rPr lang="it-IT" dirty="0" err="1"/>
              <a:t>konzorciju</a:t>
            </a:r>
            <a:r>
              <a:rPr lang="it-IT" dirty="0"/>
              <a:t> z </a:t>
            </a:r>
            <a:r>
              <a:rPr lang="it-IT" dirty="0" err="1"/>
              <a:t>drugimi</a:t>
            </a:r>
            <a:r>
              <a:rPr lang="it-IT" dirty="0"/>
              <a:t> </a:t>
            </a:r>
            <a:r>
              <a:rPr lang="it-IT" dirty="0" err="1"/>
              <a:t>podjetji</a:t>
            </a:r>
            <a:r>
              <a:rPr lang="it-IT" dirty="0"/>
              <a:t>. </a:t>
            </a:r>
            <a:endParaRPr lang="sl-SI" dirty="0"/>
          </a:p>
          <a:p>
            <a:pPr lvl="1">
              <a:buFontTx/>
              <a:buChar char="-"/>
            </a:pPr>
            <a:r>
              <a:rPr lang="it-IT" dirty="0" err="1"/>
              <a:t>Podjetje</a:t>
            </a:r>
            <a:r>
              <a:rPr lang="it-IT" dirty="0"/>
              <a:t> s </a:t>
            </a:r>
            <a:r>
              <a:rPr lang="it-IT" dirty="0" err="1"/>
              <a:t>sedežem</a:t>
            </a:r>
            <a:r>
              <a:rPr lang="it-IT" dirty="0"/>
              <a:t> v </a:t>
            </a:r>
            <a:r>
              <a:rPr lang="it-IT" dirty="0" err="1"/>
              <a:t>katerikoli</a:t>
            </a:r>
            <a:r>
              <a:rPr lang="it-IT" dirty="0"/>
              <a:t> </a:t>
            </a:r>
            <a:r>
              <a:rPr lang="it-IT" dirty="0" err="1"/>
              <a:t>drugi</a:t>
            </a:r>
            <a:r>
              <a:rPr lang="it-IT" dirty="0"/>
              <a:t> </a:t>
            </a:r>
            <a:r>
              <a:rPr lang="it-IT" dirty="0" err="1"/>
              <a:t>državi</a:t>
            </a:r>
            <a:r>
              <a:rPr lang="it-IT" dirty="0"/>
              <a:t> </a:t>
            </a:r>
            <a:r>
              <a:rPr lang="it-IT" dirty="0" err="1"/>
              <a:t>članici</a:t>
            </a:r>
            <a:r>
              <a:rPr lang="it-IT" dirty="0"/>
              <a:t> </a:t>
            </a:r>
            <a:r>
              <a:rPr lang="it-IT" dirty="0" err="1"/>
              <a:t>Evropske</a:t>
            </a:r>
            <a:r>
              <a:rPr lang="it-IT" dirty="0"/>
              <a:t> </a:t>
            </a:r>
            <a:r>
              <a:rPr lang="it-IT" dirty="0" err="1"/>
              <a:t>unije</a:t>
            </a:r>
            <a:r>
              <a:rPr lang="it-IT" dirty="0"/>
              <a:t>, </a:t>
            </a:r>
            <a:r>
              <a:rPr lang="it-IT" dirty="0" err="1"/>
              <a:t>ki</a:t>
            </a:r>
            <a:r>
              <a:rPr lang="it-IT" dirty="0"/>
              <a:t> ima </a:t>
            </a:r>
            <a:r>
              <a:rPr lang="it-IT" dirty="0" err="1"/>
              <a:t>najkasneje</a:t>
            </a:r>
            <a:r>
              <a:rPr lang="it-IT" dirty="0"/>
              <a:t> </a:t>
            </a:r>
            <a:r>
              <a:rPr lang="it-IT" dirty="0" err="1"/>
              <a:t>ob</a:t>
            </a:r>
            <a:r>
              <a:rPr lang="it-IT" dirty="0"/>
              <a:t> </a:t>
            </a:r>
            <a:r>
              <a:rPr lang="it-IT" dirty="0" err="1"/>
              <a:t>podpisu</a:t>
            </a:r>
            <a:r>
              <a:rPr lang="it-IT" dirty="0"/>
              <a:t> </a:t>
            </a:r>
            <a:r>
              <a:rPr lang="it-IT" dirty="0" err="1"/>
              <a:t>pogodbe</a:t>
            </a:r>
            <a:r>
              <a:rPr lang="it-IT" dirty="0"/>
              <a:t> za </a:t>
            </a:r>
            <a:r>
              <a:rPr lang="it-IT" dirty="0" err="1"/>
              <a:t>sofinanciranje</a:t>
            </a:r>
            <a:r>
              <a:rPr lang="it-IT" dirty="0"/>
              <a:t> </a:t>
            </a:r>
            <a:r>
              <a:rPr lang="it-IT" dirty="0" err="1"/>
              <a:t>poslovni</a:t>
            </a:r>
            <a:r>
              <a:rPr lang="it-IT" dirty="0"/>
              <a:t> </a:t>
            </a:r>
            <a:r>
              <a:rPr lang="it-IT" dirty="0" err="1"/>
              <a:t>naslov</a:t>
            </a:r>
            <a:r>
              <a:rPr lang="it-IT" dirty="0"/>
              <a:t> </a:t>
            </a:r>
            <a:r>
              <a:rPr lang="it-IT" dirty="0" err="1"/>
              <a:t>podružnice</a:t>
            </a:r>
            <a:r>
              <a:rPr lang="it-IT" dirty="0"/>
              <a:t> v </a:t>
            </a:r>
            <a:r>
              <a:rPr lang="it-IT" dirty="0" err="1"/>
              <a:t>Republiki</a:t>
            </a:r>
            <a:r>
              <a:rPr lang="it-IT" dirty="0"/>
              <a:t> </a:t>
            </a:r>
            <a:r>
              <a:rPr lang="it-IT" dirty="0" err="1"/>
              <a:t>Sloveniji</a:t>
            </a:r>
            <a:r>
              <a:rPr lang="it-IT" dirty="0"/>
              <a:t>.</a:t>
            </a:r>
            <a:endParaRPr lang="sl-SI" dirty="0"/>
          </a:p>
          <a:p>
            <a:pPr lvl="1">
              <a:buFontTx/>
              <a:buChar char="-"/>
            </a:pPr>
            <a:r>
              <a:rPr lang="it-IT" dirty="0" err="1"/>
              <a:t>Javni</a:t>
            </a:r>
            <a:r>
              <a:rPr lang="it-IT" dirty="0"/>
              <a:t> </a:t>
            </a:r>
            <a:r>
              <a:rPr lang="it-IT" dirty="0" err="1"/>
              <a:t>zavodi</a:t>
            </a:r>
            <a:r>
              <a:rPr lang="it-IT" dirty="0"/>
              <a:t> so </a:t>
            </a:r>
            <a:r>
              <a:rPr lang="it-IT" dirty="0" err="1"/>
              <a:t>izključeni</a:t>
            </a:r>
            <a:r>
              <a:rPr lang="sl-SI" dirty="0"/>
              <a:t> (lahko podizvajalci – storitve)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/>
          </a:p>
          <a:p>
            <a:pPr marL="457200" lvl="1" indent="0">
              <a:buNone/>
            </a:pPr>
            <a:endParaRPr lang="sl-SI" dirty="0"/>
          </a:p>
          <a:p>
            <a:endParaRPr lang="sl-SI" dirty="0"/>
          </a:p>
        </p:txBody>
      </p:sp>
      <p:pic>
        <p:nvPicPr>
          <p:cNvPr id="4" name="Picture 3" descr="APR logo">
            <a:extLst>
              <a:ext uri="{FF2B5EF4-FFF2-40B4-BE49-F238E27FC236}">
                <a16:creationId xmlns:a16="http://schemas.microsoft.com/office/drawing/2014/main" id="{09173585-B388-46EB-8457-E91117083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9E8FC425-AFA9-4881-A791-59C757DF0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6D51FD9-49AA-4C86-822E-EF9C6C2C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09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68E393-9F22-4A6F-9517-96BD43329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9"/>
          </a:xfrm>
        </p:spPr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Splošni pogoji za prijavitelje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D2CA416-C22E-4D56-83C0-3B84D207F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3669"/>
            <a:ext cx="8596668" cy="44476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Prijavitelji in </a:t>
            </a:r>
            <a:r>
              <a:rPr lang="sl-SI" dirty="0" err="1"/>
              <a:t>konzorcijski</a:t>
            </a:r>
            <a:r>
              <a:rPr lang="sl-SI" dirty="0"/>
              <a:t> partnerji so podjetja , ki izpolnjujejo spodaj navedene pogoje:</a:t>
            </a:r>
          </a:p>
          <a:p>
            <a:pPr lvl="0"/>
            <a:r>
              <a:rPr lang="sl-SI" dirty="0"/>
              <a:t>v kolikor je prijavitelj / </a:t>
            </a:r>
            <a:r>
              <a:rPr lang="sl-SI" dirty="0" err="1"/>
              <a:t>konzorcijski</a:t>
            </a:r>
            <a:r>
              <a:rPr lang="sl-SI" dirty="0"/>
              <a:t> partner podjetje s sedežem v katerikoli drugi državi članici EU in na dan prijave vloge na ta javni razpis še nima ustanovljene podružnice v RS, mora najkasneje do sklenitve pogodbe o sofinanciranju ustanoviti podružnico v RS.</a:t>
            </a:r>
          </a:p>
          <a:p>
            <a:pPr lvl="0"/>
            <a:r>
              <a:rPr lang="sl-SI" dirty="0"/>
              <a:t>prijavitelj / </a:t>
            </a:r>
            <a:r>
              <a:rPr lang="sl-SI" dirty="0" err="1"/>
              <a:t>konzorcijski</a:t>
            </a:r>
            <a:r>
              <a:rPr lang="sl-SI" dirty="0"/>
              <a:t> partner nima neporavnanih zapadlih finančnih obveznosti do ministrstva in izvajalskih institucij ministrstva v višini 50 evrov ali več na dan oddaje vloge) iz naslova pogodb o sofinanciranju iz javnih sredstev.</a:t>
            </a:r>
          </a:p>
          <a:p>
            <a:pPr lvl="0"/>
            <a:r>
              <a:rPr lang="sl-SI" dirty="0"/>
              <a:t>prijavitelj / </a:t>
            </a:r>
            <a:r>
              <a:rPr lang="sl-SI" dirty="0" err="1"/>
              <a:t>konzorcijski</a:t>
            </a:r>
            <a:r>
              <a:rPr lang="sl-SI" dirty="0"/>
              <a:t> partner nima neporavnanih zapadlih finančnih obveznosti iz naslova obveznih dajatev in drugih denarnih nedavčnih obveznosti, ki jih pobira davčni organ.</a:t>
            </a:r>
          </a:p>
          <a:p>
            <a:pPr lvl="0"/>
            <a:r>
              <a:rPr lang="sl-SI" dirty="0"/>
              <a:t>med prijaviteljem / </a:t>
            </a:r>
            <a:r>
              <a:rPr lang="sl-SI" dirty="0" err="1"/>
              <a:t>konzorcijskim</a:t>
            </a:r>
            <a:r>
              <a:rPr lang="sl-SI" dirty="0"/>
              <a:t> partnerjem in ministrstvom oz. izvajalskimi institucijami pri že sklenjenih pogodbah o sofinanciranju niso bile ugotovljene hujše nepravilnosti pri porabi javnih sredstev in izpolnjevanju ključnih pogodbenih obveznosti, zaradi česar je ministrstvo oz. izvajalska institucija odstopila od pogodbe o sofinanciranju, od odstopa od pogodbe pa še ni preteklo 5 let.</a:t>
            </a:r>
          </a:p>
          <a:p>
            <a:pPr lvl="0"/>
            <a:r>
              <a:rPr lang="sl-SI" dirty="0"/>
              <a:t>prijavitelj / </a:t>
            </a:r>
            <a:r>
              <a:rPr lang="sl-SI" dirty="0" err="1"/>
              <a:t>konzorcijski</a:t>
            </a:r>
            <a:r>
              <a:rPr lang="sl-SI" dirty="0"/>
              <a:t> partner ni v postopku prisilne poravnave, stečajnem postopku, postopku likvidacije ali prisilnega prenehanja, z njegovimi posli iz drugih razlogov ne upravlja sodišče, ni opustil poslovne dejavnosti in na dan oddaje vloge ni bil v stanju insolventnosti, postopkih zaradi insolventnosti in prisilnem prenehanju.</a:t>
            </a:r>
          </a:p>
          <a:p>
            <a:pPr lvl="0"/>
            <a:r>
              <a:rPr lang="sl-SI" dirty="0"/>
              <a:t>prijavitelj / </a:t>
            </a:r>
            <a:r>
              <a:rPr lang="sl-SI" dirty="0" err="1"/>
              <a:t>konzorcijski</a:t>
            </a:r>
            <a:r>
              <a:rPr lang="sl-SI" dirty="0"/>
              <a:t> partner ne prejema ali ni v postopku pridobivanja državnih pomoči za reševanje in prestrukturiranje podjetij v težavah po Zakon o pomoči za reševanje in prestrukturiranje gospodarskih družb in zadrug v težavah in ni podjetje v težavah.</a:t>
            </a:r>
          </a:p>
        </p:txBody>
      </p:sp>
      <p:pic>
        <p:nvPicPr>
          <p:cNvPr id="4" name="Picture 3" descr="APR logo">
            <a:extLst>
              <a:ext uri="{FF2B5EF4-FFF2-40B4-BE49-F238E27FC236}">
                <a16:creationId xmlns:a16="http://schemas.microsoft.com/office/drawing/2014/main" id="{A09CC777-1B8F-43A9-8962-641F49AE8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5D78421C-0E2A-4261-ADB0-E16859E3F2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5FDE5C2B-34E5-44C3-8E7A-A326F18C09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1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E2DFF8-35F1-4433-AE07-052C2EA5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Splošni pogoji za prijavitelje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26D1BEA-B033-431B-BA2C-AD4D7BE60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461751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l-SI" dirty="0"/>
              <a:t>glede prijavitelja / </a:t>
            </a:r>
            <a:r>
              <a:rPr lang="sl-SI" dirty="0" err="1"/>
              <a:t>konzorcijskega</a:t>
            </a:r>
            <a:r>
              <a:rPr lang="sl-SI" dirty="0"/>
              <a:t> partnerja ni podana prepoved poslovanja v razmerju do ministrstva v obsegu, kot izhaja iz 35. člena Zakona o integriteti in preprečevanju korupcije.</a:t>
            </a:r>
          </a:p>
          <a:p>
            <a:pPr lvl="0"/>
            <a:r>
              <a:rPr lang="sl-SI" dirty="0"/>
              <a:t>prijavitelj / </a:t>
            </a:r>
            <a:r>
              <a:rPr lang="sl-SI" dirty="0" err="1"/>
              <a:t>konzorcijski</a:t>
            </a:r>
            <a:r>
              <a:rPr lang="sl-SI" dirty="0"/>
              <a:t> partner ne sme imeti registrirane glavne dejavnosti in tudi vsebina sofinanciranega RRI projekta se ne sme nanašati na sledeče izključene sektorje:</a:t>
            </a:r>
          </a:p>
          <a:p>
            <a:pPr lvl="1">
              <a:buFontTx/>
              <a:buChar char="-"/>
            </a:pPr>
            <a:r>
              <a:rPr lang="sl-SI" dirty="0"/>
              <a:t>sektor predelave in trženja kmetijskih proizvodov, kadar je:</a:t>
            </a:r>
          </a:p>
          <a:p>
            <a:pPr lvl="1">
              <a:buFontTx/>
              <a:buChar char="-"/>
            </a:pPr>
            <a:r>
              <a:rPr lang="sl-SI" dirty="0"/>
              <a:t>a) znesek pomoči določen na podlagi cene oziroma količine takih proizvodov, ki so kupljeni od primarnih proizvajalcev ali jih je na trg dalo zadevno podjetje ali</a:t>
            </a:r>
          </a:p>
          <a:p>
            <a:pPr lvl="1">
              <a:buFontTx/>
              <a:buChar char="-"/>
            </a:pPr>
            <a:r>
              <a:rPr lang="sl-SI" dirty="0"/>
              <a:t>b) je pomoč pogojena s tem, da se delno ali v celoti prenese na primarne proizvajalce;</a:t>
            </a:r>
          </a:p>
          <a:p>
            <a:pPr lvl="1">
              <a:buFontTx/>
              <a:buChar char="-"/>
            </a:pPr>
            <a:r>
              <a:rPr lang="sl-SI" dirty="0"/>
              <a:t>sektor premogovništva za lažje zaprtje nekonkurenčnih premogovnikov.</a:t>
            </a:r>
          </a:p>
          <a:p>
            <a:pPr lvl="0"/>
            <a:r>
              <a:rPr lang="sl-SI" dirty="0"/>
              <a:t>prijavitelj / </a:t>
            </a:r>
            <a:r>
              <a:rPr lang="sl-SI" dirty="0" err="1"/>
              <a:t>konzorcijski</a:t>
            </a:r>
            <a:r>
              <a:rPr lang="sl-SI" dirty="0"/>
              <a:t> partner ni v postopku vračanja neupravičeno prejete državne pomoči.</a:t>
            </a:r>
          </a:p>
          <a:p>
            <a:r>
              <a:rPr lang="sl-SI" dirty="0"/>
              <a:t>prijavitelj / </a:t>
            </a:r>
            <a:r>
              <a:rPr lang="sl-SI" dirty="0" err="1"/>
              <a:t>konzorcijski</a:t>
            </a:r>
            <a:r>
              <a:rPr lang="sl-SI" dirty="0"/>
              <a:t> partner za iste upravičene stroške in aktivnosti, ki so predmet sofinanciranja v tem javnem razpisu, ni pridobil sredstev iz drugih javnih virov, vključno z de </a:t>
            </a:r>
            <a:r>
              <a:rPr lang="sl-SI" dirty="0" err="1"/>
              <a:t>minimis</a:t>
            </a:r>
            <a:r>
              <a:rPr lang="sl-SI" dirty="0"/>
              <a:t> pomočjo (prepoved dvojnega sofinanciranja</a:t>
            </a:r>
          </a:p>
          <a:p>
            <a:endParaRPr lang="sl-SI" dirty="0"/>
          </a:p>
        </p:txBody>
      </p:sp>
      <p:pic>
        <p:nvPicPr>
          <p:cNvPr id="4" name="Picture 3" descr="APR logo">
            <a:extLst>
              <a:ext uri="{FF2B5EF4-FFF2-40B4-BE49-F238E27FC236}">
                <a16:creationId xmlns:a16="http://schemas.microsoft.com/office/drawing/2014/main" id="{733C3413-C18B-4F74-91E6-19A314575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E07BFD0E-B1DA-4F80-88F2-972C41D82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04B3D83-3249-4FC8-BCF1-F954EAD5E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2189F9-C86E-482D-8637-56F44F03C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Posebni pogoji za prijavitelje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96D90B-FB6C-4F37-A243-C5FBF0DA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rmAutofit/>
          </a:bodyPr>
          <a:lstStyle/>
          <a:p>
            <a:pPr lvl="0"/>
            <a:r>
              <a:rPr lang="it-IT" dirty="0" err="1"/>
              <a:t>ustanovljeni</a:t>
            </a:r>
            <a:r>
              <a:rPr lang="it-IT" dirty="0"/>
              <a:t> </a:t>
            </a:r>
            <a:r>
              <a:rPr lang="it-IT" dirty="0" err="1"/>
              <a:t>vsaj</a:t>
            </a:r>
            <a:r>
              <a:rPr lang="it-IT" dirty="0"/>
              <a:t> 2 </a:t>
            </a:r>
            <a:r>
              <a:rPr lang="it-IT" dirty="0" err="1"/>
              <a:t>leti</a:t>
            </a:r>
            <a:r>
              <a:rPr lang="it-IT" dirty="0"/>
              <a:t> </a:t>
            </a:r>
            <a:r>
              <a:rPr lang="it-IT" dirty="0" err="1"/>
              <a:t>pred</a:t>
            </a:r>
            <a:r>
              <a:rPr lang="it-IT" dirty="0"/>
              <a:t> </a:t>
            </a:r>
            <a:r>
              <a:rPr lang="it-IT" dirty="0" err="1"/>
              <a:t>datumom</a:t>
            </a:r>
            <a:r>
              <a:rPr lang="it-IT" dirty="0"/>
              <a:t> </a:t>
            </a:r>
            <a:r>
              <a:rPr lang="it-IT" dirty="0" err="1"/>
              <a:t>oddaje</a:t>
            </a:r>
            <a:r>
              <a:rPr lang="it-IT" dirty="0"/>
              <a:t> </a:t>
            </a:r>
            <a:r>
              <a:rPr lang="it-IT" dirty="0" err="1"/>
              <a:t>vloge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posamezno</a:t>
            </a:r>
            <a:r>
              <a:rPr lang="it-IT" dirty="0"/>
              <a:t> </a:t>
            </a:r>
            <a:r>
              <a:rPr lang="it-IT" dirty="0" err="1"/>
              <a:t>odpiranje</a:t>
            </a:r>
            <a:r>
              <a:rPr lang="it-IT" dirty="0"/>
              <a:t> </a:t>
            </a:r>
            <a:r>
              <a:rPr lang="it-IT" dirty="0" err="1"/>
              <a:t>javnega</a:t>
            </a:r>
            <a:r>
              <a:rPr lang="it-IT" dirty="0"/>
              <a:t> </a:t>
            </a:r>
            <a:r>
              <a:rPr lang="it-IT" dirty="0" err="1"/>
              <a:t>razpisa</a:t>
            </a:r>
            <a:r>
              <a:rPr lang="it-IT" dirty="0"/>
              <a:t>;</a:t>
            </a:r>
            <a:endParaRPr lang="sl-SI" dirty="0"/>
          </a:p>
          <a:p>
            <a:pPr lvl="0"/>
            <a:r>
              <a:rPr lang="it-IT" dirty="0" err="1"/>
              <a:t>delež</a:t>
            </a:r>
            <a:r>
              <a:rPr lang="it-IT" dirty="0"/>
              <a:t> </a:t>
            </a:r>
            <a:r>
              <a:rPr lang="it-IT" dirty="0" err="1"/>
              <a:t>kapitala</a:t>
            </a:r>
            <a:r>
              <a:rPr lang="it-IT" dirty="0"/>
              <a:t> v </a:t>
            </a:r>
            <a:r>
              <a:rPr lang="it-IT" dirty="0" err="1"/>
              <a:t>virih</a:t>
            </a:r>
            <a:r>
              <a:rPr lang="it-IT" dirty="0"/>
              <a:t> </a:t>
            </a:r>
            <a:r>
              <a:rPr lang="it-IT" dirty="0" err="1"/>
              <a:t>sredstev</a:t>
            </a:r>
            <a:r>
              <a:rPr lang="it-IT" dirty="0"/>
              <a:t> </a:t>
            </a:r>
            <a:r>
              <a:rPr lang="it-IT" dirty="0" err="1"/>
              <a:t>podjetja</a:t>
            </a:r>
            <a:r>
              <a:rPr lang="it-IT" dirty="0"/>
              <a:t> v </a:t>
            </a:r>
            <a:r>
              <a:rPr lang="it-IT" dirty="0" err="1"/>
              <a:t>enem</a:t>
            </a:r>
            <a:r>
              <a:rPr lang="it-IT" dirty="0"/>
              <a:t> od </a:t>
            </a:r>
            <a:r>
              <a:rPr lang="it-IT" dirty="0" err="1"/>
              <a:t>zadnjih</a:t>
            </a:r>
            <a:r>
              <a:rPr lang="it-IT" dirty="0"/>
              <a:t> </a:t>
            </a:r>
            <a:r>
              <a:rPr lang="it-IT" dirty="0" err="1"/>
              <a:t>dveh</a:t>
            </a:r>
            <a:r>
              <a:rPr lang="it-IT" dirty="0"/>
              <a:t> </a:t>
            </a:r>
            <a:r>
              <a:rPr lang="it-IT" dirty="0" err="1"/>
              <a:t>koledarskih</a:t>
            </a:r>
            <a:r>
              <a:rPr lang="it-IT" dirty="0"/>
              <a:t> </a:t>
            </a:r>
            <a:r>
              <a:rPr lang="it-IT" dirty="0" err="1"/>
              <a:t>let</a:t>
            </a:r>
            <a:r>
              <a:rPr lang="it-IT" dirty="0"/>
              <a:t> </a:t>
            </a:r>
            <a:r>
              <a:rPr lang="it-IT" dirty="0" err="1"/>
              <a:t>glede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datum </a:t>
            </a:r>
            <a:r>
              <a:rPr lang="it-IT" dirty="0" err="1"/>
              <a:t>oddaje</a:t>
            </a:r>
            <a:r>
              <a:rPr lang="it-IT" dirty="0"/>
              <a:t> </a:t>
            </a:r>
            <a:r>
              <a:rPr lang="it-IT" dirty="0" err="1"/>
              <a:t>vloge</a:t>
            </a:r>
            <a:r>
              <a:rPr lang="it-IT" dirty="0"/>
              <a:t> za </a:t>
            </a:r>
            <a:r>
              <a:rPr lang="it-IT" dirty="0" err="1"/>
              <a:t>posamezno</a:t>
            </a:r>
            <a:r>
              <a:rPr lang="it-IT" dirty="0"/>
              <a:t> </a:t>
            </a:r>
            <a:r>
              <a:rPr lang="it-IT" dirty="0" err="1"/>
              <a:t>odpiranje</a:t>
            </a:r>
            <a:r>
              <a:rPr lang="it-IT" dirty="0"/>
              <a:t> </a:t>
            </a:r>
            <a:r>
              <a:rPr lang="it-IT" dirty="0" err="1"/>
              <a:t>nad</a:t>
            </a:r>
            <a:r>
              <a:rPr lang="it-IT" dirty="0"/>
              <a:t> 30%;</a:t>
            </a:r>
            <a:endParaRPr lang="sl-SI" dirty="0"/>
          </a:p>
          <a:p>
            <a:pPr lvl="0"/>
            <a:r>
              <a:rPr lang="it-IT" dirty="0" err="1"/>
              <a:t>na</a:t>
            </a:r>
            <a:r>
              <a:rPr lang="it-IT" dirty="0"/>
              <a:t> 31.12. </a:t>
            </a:r>
            <a:r>
              <a:rPr lang="it-IT" dirty="0" err="1"/>
              <a:t>zaposluje</a:t>
            </a:r>
            <a:r>
              <a:rPr lang="it-IT" dirty="0"/>
              <a:t> </a:t>
            </a:r>
            <a:r>
              <a:rPr lang="it-IT" dirty="0" err="1"/>
              <a:t>vsaj</a:t>
            </a:r>
            <a:r>
              <a:rPr lang="it-IT" dirty="0"/>
              <a:t> 3 </a:t>
            </a:r>
            <a:r>
              <a:rPr lang="it-IT" dirty="0" err="1"/>
              <a:t>osebe</a:t>
            </a:r>
            <a:r>
              <a:rPr lang="it-IT" dirty="0"/>
              <a:t>;</a:t>
            </a:r>
            <a:endParaRPr lang="sl-SI" dirty="0"/>
          </a:p>
          <a:p>
            <a:pPr lvl="0"/>
            <a:r>
              <a:rPr lang="it-IT" dirty="0" err="1"/>
              <a:t>višina</a:t>
            </a:r>
            <a:r>
              <a:rPr lang="it-IT" dirty="0"/>
              <a:t> </a:t>
            </a:r>
            <a:r>
              <a:rPr lang="it-IT" dirty="0" err="1"/>
              <a:t>čistih</a:t>
            </a:r>
            <a:r>
              <a:rPr lang="it-IT" dirty="0"/>
              <a:t> </a:t>
            </a:r>
            <a:r>
              <a:rPr lang="it-IT" dirty="0" err="1"/>
              <a:t>prihodkov</a:t>
            </a:r>
            <a:r>
              <a:rPr lang="it-IT" dirty="0"/>
              <a:t> od </a:t>
            </a:r>
            <a:r>
              <a:rPr lang="it-IT" dirty="0" err="1"/>
              <a:t>prodaje</a:t>
            </a:r>
            <a:r>
              <a:rPr lang="it-IT" dirty="0"/>
              <a:t> v </a:t>
            </a:r>
            <a:r>
              <a:rPr lang="it-IT" dirty="0" err="1"/>
              <a:t>predhodnem</a:t>
            </a:r>
            <a:r>
              <a:rPr lang="it-IT" dirty="0"/>
              <a:t> </a:t>
            </a:r>
            <a:r>
              <a:rPr lang="it-IT" dirty="0" err="1"/>
              <a:t>koledarskem</a:t>
            </a:r>
            <a:r>
              <a:rPr lang="it-IT" dirty="0"/>
              <a:t> </a:t>
            </a:r>
            <a:r>
              <a:rPr lang="it-IT" dirty="0" err="1"/>
              <a:t>letu</a:t>
            </a:r>
            <a:r>
              <a:rPr lang="it-IT" dirty="0"/>
              <a:t> </a:t>
            </a:r>
            <a:r>
              <a:rPr lang="it-IT" dirty="0" err="1"/>
              <a:t>glede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datum </a:t>
            </a:r>
            <a:r>
              <a:rPr lang="it-IT" dirty="0" err="1"/>
              <a:t>oddaje</a:t>
            </a:r>
            <a:r>
              <a:rPr lang="it-IT" dirty="0"/>
              <a:t> </a:t>
            </a:r>
            <a:r>
              <a:rPr lang="it-IT" dirty="0" err="1"/>
              <a:t>vloge</a:t>
            </a:r>
            <a:r>
              <a:rPr lang="it-IT" dirty="0"/>
              <a:t> za </a:t>
            </a:r>
            <a:r>
              <a:rPr lang="it-IT" dirty="0" err="1"/>
              <a:t>posamezno</a:t>
            </a:r>
            <a:r>
              <a:rPr lang="it-IT" dirty="0"/>
              <a:t> </a:t>
            </a:r>
            <a:r>
              <a:rPr lang="it-IT" dirty="0" err="1"/>
              <a:t>odpiranje</a:t>
            </a:r>
            <a:r>
              <a:rPr lang="it-IT" dirty="0"/>
              <a:t> mora </a:t>
            </a:r>
            <a:r>
              <a:rPr lang="it-IT" dirty="0" err="1"/>
              <a:t>biti</a:t>
            </a:r>
            <a:r>
              <a:rPr lang="it-IT" dirty="0"/>
              <a:t> </a:t>
            </a:r>
            <a:r>
              <a:rPr lang="it-IT" dirty="0" err="1"/>
              <a:t>vsaj</a:t>
            </a:r>
            <a:r>
              <a:rPr lang="it-IT" dirty="0"/>
              <a:t> </a:t>
            </a:r>
            <a:r>
              <a:rPr lang="it-IT" dirty="0" err="1"/>
              <a:t>enaka</a:t>
            </a:r>
            <a:r>
              <a:rPr lang="it-IT" dirty="0"/>
              <a:t> </a:t>
            </a:r>
            <a:r>
              <a:rPr lang="it-IT" dirty="0" err="1"/>
              <a:t>vrednosti</a:t>
            </a:r>
            <a:r>
              <a:rPr lang="it-IT" dirty="0"/>
              <a:t> </a:t>
            </a:r>
            <a:r>
              <a:rPr lang="it-IT" dirty="0" err="1"/>
              <a:t>upravičenih</a:t>
            </a:r>
            <a:r>
              <a:rPr lang="it-IT" dirty="0"/>
              <a:t> </a:t>
            </a:r>
            <a:r>
              <a:rPr lang="it-IT" dirty="0" err="1"/>
              <a:t>stroškov</a:t>
            </a:r>
            <a:r>
              <a:rPr lang="it-IT" dirty="0"/>
              <a:t> </a:t>
            </a:r>
            <a:r>
              <a:rPr lang="it-IT" dirty="0" err="1"/>
              <a:t>prijavljenega</a:t>
            </a:r>
            <a:r>
              <a:rPr lang="it-IT" dirty="0"/>
              <a:t> RRI </a:t>
            </a:r>
            <a:r>
              <a:rPr lang="it-IT" dirty="0" err="1"/>
              <a:t>projekta</a:t>
            </a:r>
            <a:r>
              <a:rPr lang="it-IT" dirty="0"/>
              <a:t>;</a:t>
            </a:r>
            <a:endParaRPr lang="sl-SI" dirty="0"/>
          </a:p>
          <a:p>
            <a:pPr lvl="0"/>
            <a:r>
              <a:rPr lang="it-IT" dirty="0"/>
              <a:t>v </a:t>
            </a:r>
            <a:r>
              <a:rPr lang="it-IT" dirty="0" err="1"/>
              <a:t>primeru</a:t>
            </a:r>
            <a:r>
              <a:rPr lang="it-IT" dirty="0"/>
              <a:t> </a:t>
            </a:r>
            <a:r>
              <a:rPr lang="it-IT" dirty="0" err="1"/>
              <a:t>konzorcija</a:t>
            </a:r>
            <a:r>
              <a:rPr lang="it-IT" dirty="0"/>
              <a:t> </a:t>
            </a:r>
            <a:r>
              <a:rPr lang="it-IT" dirty="0" err="1"/>
              <a:t>velja</a:t>
            </a:r>
            <a:r>
              <a:rPr lang="it-IT" dirty="0"/>
              <a:t> </a:t>
            </a:r>
            <a:r>
              <a:rPr lang="it-IT" dirty="0" err="1"/>
              <a:t>zgolj</a:t>
            </a:r>
            <a:r>
              <a:rPr lang="it-IT" dirty="0"/>
              <a:t> za </a:t>
            </a:r>
            <a:r>
              <a:rPr lang="it-IT" dirty="0" err="1"/>
              <a:t>enega</a:t>
            </a:r>
            <a:r>
              <a:rPr lang="it-IT" dirty="0"/>
              <a:t> </a:t>
            </a:r>
            <a:r>
              <a:rPr lang="it-IT" dirty="0" err="1"/>
              <a:t>partnerja</a:t>
            </a:r>
            <a:r>
              <a:rPr lang="it-IT" dirty="0"/>
              <a:t> (</a:t>
            </a:r>
            <a:r>
              <a:rPr lang="it-IT" dirty="0" err="1"/>
              <a:t>ki</a:t>
            </a:r>
            <a:r>
              <a:rPr lang="it-IT" dirty="0"/>
              <a:t> ni </a:t>
            </a:r>
            <a:r>
              <a:rPr lang="it-IT" dirty="0" err="1"/>
              <a:t>prijavitelj</a:t>
            </a:r>
            <a:r>
              <a:rPr lang="it-IT" dirty="0"/>
              <a:t>), da je </a:t>
            </a:r>
            <a:r>
              <a:rPr lang="it-IT" dirty="0" err="1"/>
              <a:t>lahko</a:t>
            </a:r>
            <a:r>
              <a:rPr lang="it-IT" dirty="0"/>
              <a:t> </a:t>
            </a:r>
            <a:r>
              <a:rPr lang="it-IT" dirty="0" err="1"/>
              <a:t>ustanovljen</a:t>
            </a:r>
            <a:r>
              <a:rPr lang="it-IT" dirty="0"/>
              <a:t> 1 </a:t>
            </a:r>
            <a:r>
              <a:rPr lang="it-IT" dirty="0" err="1"/>
              <a:t>leto</a:t>
            </a:r>
            <a:r>
              <a:rPr lang="it-IT" dirty="0"/>
              <a:t> </a:t>
            </a:r>
            <a:r>
              <a:rPr lang="it-IT" dirty="0" err="1"/>
              <a:t>pred</a:t>
            </a:r>
            <a:r>
              <a:rPr lang="it-IT" dirty="0"/>
              <a:t> </a:t>
            </a:r>
            <a:r>
              <a:rPr lang="it-IT" dirty="0" err="1"/>
              <a:t>datumom</a:t>
            </a:r>
            <a:r>
              <a:rPr lang="it-IT" dirty="0"/>
              <a:t> </a:t>
            </a:r>
            <a:r>
              <a:rPr lang="it-IT" dirty="0" err="1"/>
              <a:t>oddaje</a:t>
            </a:r>
            <a:r>
              <a:rPr lang="it-IT" dirty="0"/>
              <a:t> </a:t>
            </a:r>
            <a:r>
              <a:rPr lang="it-IT" dirty="0" err="1"/>
              <a:t>vlog</a:t>
            </a:r>
            <a:r>
              <a:rPr lang="it-IT" dirty="0"/>
              <a:t> in </a:t>
            </a:r>
            <a:r>
              <a:rPr lang="it-IT" dirty="0" err="1"/>
              <a:t>zanj</a:t>
            </a:r>
            <a:r>
              <a:rPr lang="it-IT" dirty="0"/>
              <a:t> </a:t>
            </a:r>
            <a:r>
              <a:rPr lang="it-IT" dirty="0" err="1"/>
              <a:t>tudi</a:t>
            </a:r>
            <a:r>
              <a:rPr lang="it-IT" dirty="0"/>
              <a:t> ne </a:t>
            </a:r>
            <a:r>
              <a:rPr lang="it-IT" dirty="0" err="1"/>
              <a:t>velja</a:t>
            </a:r>
            <a:r>
              <a:rPr lang="it-IT" dirty="0"/>
              <a:t> </a:t>
            </a:r>
            <a:r>
              <a:rPr lang="it-IT" dirty="0" err="1"/>
              <a:t>pogoj</a:t>
            </a:r>
            <a:r>
              <a:rPr lang="it-IT" dirty="0"/>
              <a:t>, da je </a:t>
            </a:r>
            <a:r>
              <a:rPr lang="it-IT" dirty="0" err="1"/>
              <a:t>delež</a:t>
            </a:r>
            <a:r>
              <a:rPr lang="it-IT" dirty="0"/>
              <a:t> </a:t>
            </a:r>
            <a:r>
              <a:rPr lang="it-IT" dirty="0" err="1"/>
              <a:t>kapitala</a:t>
            </a:r>
            <a:r>
              <a:rPr lang="it-IT" dirty="0"/>
              <a:t> v </a:t>
            </a:r>
            <a:r>
              <a:rPr lang="it-IT" dirty="0" err="1"/>
              <a:t>virih</a:t>
            </a:r>
            <a:r>
              <a:rPr lang="it-IT" dirty="0"/>
              <a:t> </a:t>
            </a:r>
            <a:r>
              <a:rPr lang="it-IT" dirty="0" err="1"/>
              <a:t>sredstev</a:t>
            </a:r>
            <a:r>
              <a:rPr lang="it-IT" dirty="0"/>
              <a:t> </a:t>
            </a:r>
            <a:r>
              <a:rPr lang="it-IT" dirty="0" err="1"/>
              <a:t>podjetja</a:t>
            </a:r>
            <a:r>
              <a:rPr lang="it-IT" dirty="0"/>
              <a:t> v </a:t>
            </a:r>
            <a:r>
              <a:rPr lang="it-IT" dirty="0" err="1"/>
              <a:t>enem</a:t>
            </a:r>
            <a:r>
              <a:rPr lang="it-IT" dirty="0"/>
              <a:t> od </a:t>
            </a:r>
            <a:r>
              <a:rPr lang="it-IT" dirty="0" err="1"/>
              <a:t>zadnjih</a:t>
            </a:r>
            <a:r>
              <a:rPr lang="it-IT" dirty="0"/>
              <a:t> </a:t>
            </a:r>
            <a:r>
              <a:rPr lang="it-IT" dirty="0" err="1"/>
              <a:t>dveh</a:t>
            </a:r>
            <a:r>
              <a:rPr lang="it-IT" dirty="0"/>
              <a:t> </a:t>
            </a:r>
            <a:r>
              <a:rPr lang="it-IT" dirty="0" err="1"/>
              <a:t>koledarskih</a:t>
            </a:r>
            <a:r>
              <a:rPr lang="it-IT" dirty="0"/>
              <a:t> </a:t>
            </a:r>
            <a:r>
              <a:rPr lang="it-IT" dirty="0" err="1"/>
              <a:t>let</a:t>
            </a:r>
            <a:r>
              <a:rPr lang="it-IT" dirty="0"/>
              <a:t> </a:t>
            </a:r>
            <a:r>
              <a:rPr lang="it-IT" dirty="0" err="1"/>
              <a:t>nad</a:t>
            </a:r>
            <a:r>
              <a:rPr lang="it-IT" dirty="0"/>
              <a:t> 30%</a:t>
            </a:r>
            <a:endParaRPr lang="sl-SI" dirty="0"/>
          </a:p>
          <a:p>
            <a:pPr lvl="0"/>
            <a:r>
              <a:rPr lang="it-IT" dirty="0" err="1"/>
              <a:t>konzorcij</a:t>
            </a:r>
            <a:r>
              <a:rPr lang="it-IT" dirty="0"/>
              <a:t> </a:t>
            </a:r>
            <a:r>
              <a:rPr lang="it-IT" dirty="0" err="1"/>
              <a:t>lahko</a:t>
            </a:r>
            <a:r>
              <a:rPr lang="it-IT" dirty="0"/>
              <a:t> </a:t>
            </a:r>
            <a:r>
              <a:rPr lang="it-IT" dirty="0" err="1"/>
              <a:t>sestoji</a:t>
            </a:r>
            <a:r>
              <a:rPr lang="it-IT" dirty="0"/>
              <a:t> </a:t>
            </a:r>
            <a:r>
              <a:rPr lang="it-IT" dirty="0" err="1"/>
              <a:t>iz</a:t>
            </a:r>
            <a:r>
              <a:rPr lang="it-IT" dirty="0"/>
              <a:t> </a:t>
            </a:r>
            <a:r>
              <a:rPr lang="it-IT" dirty="0" err="1"/>
              <a:t>največ</a:t>
            </a:r>
            <a:r>
              <a:rPr lang="it-IT" dirty="0"/>
              <a:t> 3 </a:t>
            </a:r>
            <a:r>
              <a:rPr lang="it-IT" dirty="0" err="1"/>
              <a:t>podjetij</a:t>
            </a:r>
            <a:endParaRPr lang="sl-SI" dirty="0"/>
          </a:p>
          <a:p>
            <a:endParaRPr lang="sl-SI" dirty="0"/>
          </a:p>
        </p:txBody>
      </p:sp>
      <p:pic>
        <p:nvPicPr>
          <p:cNvPr id="4" name="Picture 3" descr="APR logo">
            <a:extLst>
              <a:ext uri="{FF2B5EF4-FFF2-40B4-BE49-F238E27FC236}">
                <a16:creationId xmlns:a16="http://schemas.microsoft.com/office/drawing/2014/main" id="{8F08CBC8-2A12-49C4-B65F-86788BB30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12600702-C218-4611-976D-2CFFF099A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0CF1543A-CE61-4F27-91B4-5BA5571CD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3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F5D5F5-69E5-4A1D-B558-B61AA7B2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874"/>
          </a:xfrm>
        </p:spPr>
        <p:txBody>
          <a:bodyPr/>
          <a:lstStyle/>
          <a:p>
            <a:r>
              <a:rPr lang="sl-SI" dirty="0"/>
              <a:t>Upravičeni stroški projekta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DC12D3C-6A4E-44CF-95DD-D729F4EAC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it-IT" dirty="0" err="1"/>
              <a:t>Raziskovalno-razvojne</a:t>
            </a:r>
            <a:r>
              <a:rPr lang="it-IT" dirty="0"/>
              <a:t> </a:t>
            </a:r>
            <a:r>
              <a:rPr lang="it-IT" dirty="0" err="1"/>
              <a:t>aktivnosti</a:t>
            </a:r>
            <a:r>
              <a:rPr lang="it-IT" dirty="0"/>
              <a:t> v </a:t>
            </a:r>
            <a:r>
              <a:rPr lang="it-IT" dirty="0" err="1"/>
              <a:t>okviru</a:t>
            </a:r>
            <a:r>
              <a:rPr lang="it-IT" dirty="0"/>
              <a:t> </a:t>
            </a:r>
            <a:r>
              <a:rPr lang="it-IT" dirty="0" err="1"/>
              <a:t>industrijskih</a:t>
            </a:r>
            <a:r>
              <a:rPr lang="it-IT" dirty="0"/>
              <a:t> </a:t>
            </a:r>
            <a:r>
              <a:rPr lang="it-IT" dirty="0" err="1"/>
              <a:t>raziskav</a:t>
            </a:r>
            <a:r>
              <a:rPr lang="it-IT" dirty="0"/>
              <a:t> in/ali </a:t>
            </a:r>
            <a:r>
              <a:rPr lang="it-IT" dirty="0" err="1"/>
              <a:t>eksperimentalnega</a:t>
            </a:r>
            <a:r>
              <a:rPr lang="it-IT" dirty="0"/>
              <a:t> </a:t>
            </a:r>
            <a:r>
              <a:rPr lang="it-IT" dirty="0" err="1"/>
              <a:t>razvoja</a:t>
            </a:r>
            <a:r>
              <a:rPr lang="it-IT" dirty="0"/>
              <a:t>:</a:t>
            </a:r>
            <a:endParaRPr lang="sl-SI" dirty="0"/>
          </a:p>
          <a:p>
            <a:pPr lvl="0"/>
            <a:r>
              <a:rPr lang="it-IT" b="1" dirty="0" err="1"/>
              <a:t>stroški</a:t>
            </a:r>
            <a:r>
              <a:rPr lang="it-IT" b="1" dirty="0"/>
              <a:t> </a:t>
            </a:r>
            <a:r>
              <a:rPr lang="it-IT" b="1" dirty="0" err="1"/>
              <a:t>plač</a:t>
            </a:r>
            <a:r>
              <a:rPr lang="it-IT" b="1" dirty="0"/>
              <a:t> in </a:t>
            </a:r>
            <a:r>
              <a:rPr lang="it-IT" b="1" dirty="0" err="1"/>
              <a:t>povračil</a:t>
            </a:r>
            <a:r>
              <a:rPr lang="it-IT" b="1" dirty="0"/>
              <a:t> v </a:t>
            </a:r>
            <a:r>
              <a:rPr lang="it-IT" b="1" dirty="0" err="1"/>
              <a:t>zvezi</a:t>
            </a:r>
            <a:r>
              <a:rPr lang="it-IT" b="1" dirty="0"/>
              <a:t> z </a:t>
            </a:r>
            <a:r>
              <a:rPr lang="it-IT" b="1" dirty="0" err="1"/>
              <a:t>delom</a:t>
            </a:r>
            <a:r>
              <a:rPr lang="it-IT" dirty="0"/>
              <a:t> (</a:t>
            </a:r>
            <a:r>
              <a:rPr lang="it-IT" dirty="0" err="1"/>
              <a:t>standardna</a:t>
            </a:r>
            <a:r>
              <a:rPr lang="it-IT" dirty="0"/>
              <a:t> </a:t>
            </a:r>
            <a:r>
              <a:rPr lang="it-IT" dirty="0" err="1"/>
              <a:t>lestvica</a:t>
            </a:r>
            <a:r>
              <a:rPr lang="it-IT" dirty="0"/>
              <a:t> </a:t>
            </a:r>
            <a:r>
              <a:rPr lang="it-IT" dirty="0" err="1"/>
              <a:t>stroška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enoto</a:t>
            </a:r>
            <a:r>
              <a:rPr lang="it-IT" dirty="0"/>
              <a:t>),</a:t>
            </a:r>
            <a:r>
              <a:rPr lang="sl-SI" dirty="0"/>
              <a:t> (21 € oz. 14 € na uro)</a:t>
            </a:r>
          </a:p>
          <a:p>
            <a:pPr lvl="0"/>
            <a:r>
              <a:rPr lang="it-IT" b="1" dirty="0" err="1"/>
              <a:t>stroški</a:t>
            </a:r>
            <a:r>
              <a:rPr lang="it-IT" b="1" dirty="0"/>
              <a:t> </a:t>
            </a:r>
            <a:r>
              <a:rPr lang="it-IT" b="1" dirty="0" err="1"/>
              <a:t>storitev</a:t>
            </a:r>
            <a:r>
              <a:rPr lang="it-IT" b="1" dirty="0"/>
              <a:t> </a:t>
            </a:r>
            <a:r>
              <a:rPr lang="it-IT" b="1" dirty="0" err="1"/>
              <a:t>zunanjih</a:t>
            </a:r>
            <a:r>
              <a:rPr lang="it-IT" b="1" dirty="0"/>
              <a:t> </a:t>
            </a:r>
            <a:r>
              <a:rPr lang="it-IT" b="1" dirty="0" err="1"/>
              <a:t>izvajalcev</a:t>
            </a:r>
            <a:r>
              <a:rPr lang="it-IT" dirty="0"/>
              <a:t> (</a:t>
            </a:r>
            <a:r>
              <a:rPr lang="it-IT" dirty="0" err="1"/>
              <a:t>dejansko</a:t>
            </a:r>
            <a:r>
              <a:rPr lang="it-IT" dirty="0"/>
              <a:t> </a:t>
            </a:r>
            <a:r>
              <a:rPr lang="it-IT" dirty="0" err="1"/>
              <a:t>nastali</a:t>
            </a:r>
            <a:r>
              <a:rPr lang="it-IT" dirty="0"/>
              <a:t> in </a:t>
            </a:r>
            <a:r>
              <a:rPr lang="it-IT" dirty="0" err="1"/>
              <a:t>plačani</a:t>
            </a:r>
            <a:r>
              <a:rPr lang="it-IT" dirty="0"/>
              <a:t> </a:t>
            </a:r>
            <a:r>
              <a:rPr lang="it-IT" dirty="0" err="1"/>
              <a:t>upravičeni</a:t>
            </a:r>
            <a:r>
              <a:rPr lang="it-IT" dirty="0"/>
              <a:t> </a:t>
            </a:r>
            <a:r>
              <a:rPr lang="it-IT" dirty="0" err="1"/>
              <a:t>stroški</a:t>
            </a:r>
            <a:r>
              <a:rPr lang="it-IT" dirty="0"/>
              <a:t>),</a:t>
            </a:r>
            <a:endParaRPr lang="sl-SI" dirty="0"/>
          </a:p>
          <a:p>
            <a:pPr lvl="0"/>
            <a:r>
              <a:rPr lang="it-IT" b="1" dirty="0" err="1"/>
              <a:t>investicije</a:t>
            </a:r>
            <a:r>
              <a:rPr lang="it-IT" b="1" dirty="0"/>
              <a:t> v </a:t>
            </a:r>
            <a:r>
              <a:rPr lang="it-IT" b="1" dirty="0" err="1"/>
              <a:t>neopredmetena</a:t>
            </a:r>
            <a:r>
              <a:rPr lang="it-IT" b="1" dirty="0"/>
              <a:t> </a:t>
            </a:r>
            <a:r>
              <a:rPr lang="it-IT" b="1" dirty="0" err="1"/>
              <a:t>sredstva</a:t>
            </a:r>
            <a:r>
              <a:rPr lang="it-IT" dirty="0"/>
              <a:t> (</a:t>
            </a:r>
            <a:r>
              <a:rPr lang="it-IT" dirty="0" err="1"/>
              <a:t>dejansko</a:t>
            </a:r>
            <a:r>
              <a:rPr lang="it-IT" dirty="0"/>
              <a:t> </a:t>
            </a:r>
            <a:r>
              <a:rPr lang="it-IT" dirty="0" err="1"/>
              <a:t>nastali</a:t>
            </a:r>
            <a:r>
              <a:rPr lang="it-IT" dirty="0"/>
              <a:t> in </a:t>
            </a:r>
            <a:r>
              <a:rPr lang="it-IT" dirty="0" err="1"/>
              <a:t>plačani</a:t>
            </a:r>
            <a:r>
              <a:rPr lang="it-IT" dirty="0"/>
              <a:t> </a:t>
            </a:r>
            <a:r>
              <a:rPr lang="it-IT" dirty="0" err="1"/>
              <a:t>upravičeni</a:t>
            </a:r>
            <a:r>
              <a:rPr lang="it-IT" dirty="0"/>
              <a:t> </a:t>
            </a:r>
            <a:r>
              <a:rPr lang="it-IT" dirty="0" err="1"/>
              <a:t>stroški</a:t>
            </a:r>
            <a:r>
              <a:rPr lang="it-IT" dirty="0"/>
              <a:t>),</a:t>
            </a:r>
            <a:endParaRPr lang="sl-SI" dirty="0"/>
          </a:p>
          <a:p>
            <a:r>
              <a:rPr lang="it-IT" b="1" dirty="0" err="1"/>
              <a:t>posredni</a:t>
            </a:r>
            <a:r>
              <a:rPr lang="it-IT" b="1" dirty="0"/>
              <a:t> </a:t>
            </a:r>
            <a:r>
              <a:rPr lang="it-IT" b="1" dirty="0" err="1"/>
              <a:t>stroški</a:t>
            </a:r>
            <a:r>
              <a:rPr lang="it-IT" dirty="0"/>
              <a:t> </a:t>
            </a:r>
            <a:r>
              <a:rPr lang="sl-SI" dirty="0"/>
              <a:t> - do 15% stroškov dela – pavšal</a:t>
            </a:r>
          </a:p>
          <a:p>
            <a:r>
              <a:rPr lang="sl-SI" dirty="0"/>
              <a:t>Upravičeni stroški so največ 24 mesecev od datuma ko Ministrstvo izda sklep o sofinanciranju projekta</a:t>
            </a:r>
          </a:p>
        </p:txBody>
      </p:sp>
      <p:pic>
        <p:nvPicPr>
          <p:cNvPr id="4" name="Picture 3" descr="APR logo">
            <a:extLst>
              <a:ext uri="{FF2B5EF4-FFF2-40B4-BE49-F238E27FC236}">
                <a16:creationId xmlns:a16="http://schemas.microsoft.com/office/drawing/2014/main" id="{ED4222E2-5D05-4DEF-8150-A5A54AF95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BAB480E6-9086-4218-9E99-029849D3A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710A437-1F35-4D54-9CDD-E6C8CAF80A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78406A-BEC1-4BE1-B0A4-34A438DD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1817"/>
          </a:xfrm>
        </p:spPr>
        <p:txBody>
          <a:bodyPr>
            <a:normAutofit fontScale="90000"/>
          </a:bodyPr>
          <a:lstStyle/>
          <a:p>
            <a:r>
              <a:rPr lang="sl-SI" dirty="0"/>
              <a:t>Upravičeni stroški projekta</a:t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92704A6B-6F0D-4398-A2B7-B85EFCAE15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805567"/>
              </p:ext>
            </p:extLst>
          </p:nvPr>
        </p:nvGraphicFramePr>
        <p:xfrm>
          <a:off x="677863" y="2160588"/>
          <a:ext cx="8596312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994">
                  <a:extLst>
                    <a:ext uri="{9D8B030D-6E8A-4147-A177-3AD203B41FA5}">
                      <a16:colId xmlns:a16="http://schemas.microsoft.com/office/drawing/2014/main" val="1267078647"/>
                    </a:ext>
                  </a:extLst>
                </a:gridCol>
                <a:gridCol w="1763486">
                  <a:extLst>
                    <a:ext uri="{9D8B030D-6E8A-4147-A177-3AD203B41FA5}">
                      <a16:colId xmlns:a16="http://schemas.microsoft.com/office/drawing/2014/main" val="306091635"/>
                    </a:ext>
                  </a:extLst>
                </a:gridCol>
                <a:gridCol w="1750423">
                  <a:extLst>
                    <a:ext uri="{9D8B030D-6E8A-4147-A177-3AD203B41FA5}">
                      <a16:colId xmlns:a16="http://schemas.microsoft.com/office/drawing/2014/main" val="2671799571"/>
                    </a:ext>
                  </a:extLst>
                </a:gridCol>
                <a:gridCol w="1841409">
                  <a:extLst>
                    <a:ext uri="{9D8B030D-6E8A-4147-A177-3AD203B41FA5}">
                      <a16:colId xmlns:a16="http://schemas.microsoft.com/office/drawing/2014/main" val="2795034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Višina – v % od plač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Višina v deležu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osnova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4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Stroški dela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Minimalno 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Pavšalna cena ure 21; 14 €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981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Stroški storitev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l-SI" dirty="0"/>
                        <a:t>49%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l-SI" dirty="0"/>
                        <a:t>maksimalno 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Nujno za projekt; Račun, izbor,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87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Investicije v neopredmetena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Nujno za projekt; Račun, izbor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63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Posredni stroški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Pavšal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92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Skupaj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146038"/>
                  </a:ext>
                </a:extLst>
              </a:tr>
            </a:tbl>
          </a:graphicData>
        </a:graphic>
      </p:graphicFrame>
      <p:pic>
        <p:nvPicPr>
          <p:cNvPr id="5" name="Picture 3" descr="APR logo">
            <a:extLst>
              <a:ext uri="{FF2B5EF4-FFF2-40B4-BE49-F238E27FC236}">
                <a16:creationId xmlns:a16="http://schemas.microsoft.com/office/drawing/2014/main" id="{E495C3FD-7C21-4404-AAF8-ABC1DE67F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1C1DFDF-7A8F-4CEB-A281-F24FCD232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D28538EA-D10A-4DE4-A2C9-FE9641F1F4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8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1C07EA-38C6-4BFC-A973-29F5D36DC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r>
              <a:rPr lang="sl-SI" dirty="0"/>
              <a:t>Merila za ocenjevanje vlog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9027F63-0050-4EF4-8DF1-0C68CE826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0607"/>
            <a:ext cx="8596668" cy="4460756"/>
          </a:xfrm>
        </p:spPr>
        <p:txBody>
          <a:bodyPr>
            <a:normAutofit lnSpcReduction="10000"/>
          </a:bodyPr>
          <a:lstStyle/>
          <a:p>
            <a:r>
              <a:rPr lang="sl-SI" dirty="0"/>
              <a:t>Ustreznost RRI projekta (30, 15%; 4,5)</a:t>
            </a:r>
          </a:p>
          <a:p>
            <a:pPr lvl="1">
              <a:buFontTx/>
              <a:buChar char="-"/>
            </a:pPr>
            <a:r>
              <a:rPr lang="sl-SI" dirty="0"/>
              <a:t>Prispevek RRI projekta k doseganju ciljev (10)</a:t>
            </a:r>
          </a:p>
          <a:p>
            <a:pPr lvl="1">
              <a:buFontTx/>
              <a:buChar char="-"/>
            </a:pPr>
            <a:r>
              <a:rPr lang="sl-SI" dirty="0"/>
              <a:t>Razvojna osnova RRI projekta (smisel izziva, predhodne raziskave  vsaj TRL 5) (10)</a:t>
            </a:r>
          </a:p>
          <a:p>
            <a:pPr lvl="1">
              <a:buFontTx/>
              <a:buChar char="-"/>
            </a:pPr>
            <a:r>
              <a:rPr lang="sl-SI" dirty="0"/>
              <a:t>Ustreznost, izvedljivost in vsebinska celovitost RRI projekta</a:t>
            </a:r>
          </a:p>
          <a:p>
            <a:r>
              <a:rPr lang="sl-SI" dirty="0"/>
              <a:t>Odličnost RRI projekta (30, 35%, 10,5)</a:t>
            </a:r>
          </a:p>
          <a:p>
            <a:pPr lvl="1">
              <a:buFontTx/>
              <a:buChar char="-"/>
            </a:pPr>
            <a:r>
              <a:rPr lang="sl-SI" dirty="0"/>
              <a:t>Stopnja tehnološke odličnosti RRI projekta (10)</a:t>
            </a:r>
          </a:p>
          <a:p>
            <a:pPr lvl="1">
              <a:buFontTx/>
              <a:buChar char="-"/>
            </a:pPr>
            <a:r>
              <a:rPr lang="sl-SI" dirty="0"/>
              <a:t>Stopnja vključenosti elementov inovativnosti RRI projekta (10)</a:t>
            </a:r>
          </a:p>
          <a:p>
            <a:pPr lvl="1">
              <a:buFontTx/>
              <a:buChar char="-"/>
            </a:pPr>
            <a:r>
              <a:rPr lang="sl-SI" dirty="0"/>
              <a:t>Tržni potencial RRI projekta (10)</a:t>
            </a:r>
          </a:p>
          <a:p>
            <a:r>
              <a:rPr lang="sl-SI" dirty="0"/>
              <a:t>Vplivi in učinki RRI projekta (30, 20%, 6)</a:t>
            </a:r>
          </a:p>
          <a:p>
            <a:pPr lvl="1">
              <a:buFontTx/>
              <a:buChar char="-"/>
            </a:pPr>
            <a:r>
              <a:rPr lang="sl-SI" dirty="0"/>
              <a:t>Ustreznost in dosegljivost projektnega cilja RRI projekta (10)</a:t>
            </a:r>
          </a:p>
          <a:p>
            <a:pPr lvl="1">
              <a:buFontTx/>
              <a:buChar char="-"/>
            </a:pPr>
            <a:r>
              <a:rPr lang="sl-SI" dirty="0"/>
              <a:t>Širši družbeni vplivi (10)</a:t>
            </a:r>
          </a:p>
          <a:p>
            <a:pPr lvl="1">
              <a:buFontTx/>
              <a:buChar char="-"/>
            </a:pPr>
            <a:r>
              <a:rPr lang="sl-SI" dirty="0"/>
              <a:t>Prispevek k prehodu v krožno in </a:t>
            </a:r>
            <a:r>
              <a:rPr lang="sl-SI" dirty="0" err="1"/>
              <a:t>nizkoogljično</a:t>
            </a:r>
            <a:r>
              <a:rPr lang="sl-SI" dirty="0"/>
              <a:t> gospodarstvo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Picture 3" descr="APR logo">
            <a:extLst>
              <a:ext uri="{FF2B5EF4-FFF2-40B4-BE49-F238E27FC236}">
                <a16:creationId xmlns:a16="http://schemas.microsoft.com/office/drawing/2014/main" id="{74D885E5-E97D-4CC2-AF37-8E05A1074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50" y="58129"/>
            <a:ext cx="1543352" cy="11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14700FEF-BC79-45FD-85B5-103C31031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2" y="56775"/>
            <a:ext cx="1378965" cy="68948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19C6723E-2199-4A74-8C0C-82008EEB9D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300" y="307192"/>
            <a:ext cx="2533808" cy="3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50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1226</Words>
  <Application>Microsoft Office PowerPoint</Application>
  <PresentationFormat>Widescreen</PresentationFormat>
  <Paragraphs>143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SPODBUDE ZA RAZISKOVALNO RAZVOJNE PROJEKTE 2</vt:lpstr>
      <vt:lpstr>Osnovni podatki o razpisu</vt:lpstr>
      <vt:lpstr>Osnovni podatki o razpisu</vt:lpstr>
      <vt:lpstr>Splošni pogoji za prijavitelje</vt:lpstr>
      <vt:lpstr>Splošni pogoji za prijavitelje</vt:lpstr>
      <vt:lpstr>Posebni pogoji za prijavitelje</vt:lpstr>
      <vt:lpstr>Upravičeni stroški projekta</vt:lpstr>
      <vt:lpstr>Upravičeni stroški projekta </vt:lpstr>
      <vt:lpstr>Merila za ocenjevanje vlog</vt:lpstr>
      <vt:lpstr>Merila za ocenjevanje vlog</vt:lpstr>
      <vt:lpstr>Predstavitev podjetja APR d.o.o.</vt:lpstr>
      <vt:lpstr>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Energetski pregled</dc:title>
  <dc:creator>Uros</dc:creator>
  <cp:lastModifiedBy>Nevenka Cukjati</cp:lastModifiedBy>
  <cp:revision>110</cp:revision>
  <cp:lastPrinted>2018-04-12T06:43:20Z</cp:lastPrinted>
  <dcterms:created xsi:type="dcterms:W3CDTF">2015-05-26T06:41:56Z</dcterms:created>
  <dcterms:modified xsi:type="dcterms:W3CDTF">2018-04-12T07:27:02Z</dcterms:modified>
</cp:coreProperties>
</file>