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5"/>
  </p:notesMasterIdLst>
  <p:sldIdLst>
    <p:sldId id="337" r:id="rId3"/>
    <p:sldId id="258" r:id="rId4"/>
    <p:sldId id="298" r:id="rId5"/>
    <p:sldId id="344" r:id="rId6"/>
    <p:sldId id="262" r:id="rId7"/>
    <p:sldId id="334" r:id="rId8"/>
    <p:sldId id="333" r:id="rId9"/>
    <p:sldId id="328" r:id="rId10"/>
    <p:sldId id="343" r:id="rId11"/>
    <p:sldId id="331" r:id="rId12"/>
    <p:sldId id="332" r:id="rId13"/>
    <p:sldId id="317" r:id="rId14"/>
    <p:sldId id="323" r:id="rId15"/>
    <p:sldId id="346" r:id="rId16"/>
    <p:sldId id="322" r:id="rId17"/>
    <p:sldId id="299" r:id="rId18"/>
    <p:sldId id="318" r:id="rId19"/>
    <p:sldId id="347" r:id="rId20"/>
    <p:sldId id="338" r:id="rId21"/>
    <p:sldId id="345" r:id="rId22"/>
    <p:sldId id="341" r:id="rId23"/>
    <p:sldId id="336"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FF"/>
    <a:srgbClr val="E6E6E6"/>
    <a:srgbClr val="996633"/>
    <a:srgbClr val="16882C"/>
    <a:srgbClr val="199731"/>
    <a:srgbClr val="3366CC"/>
    <a:srgbClr val="D0DDE5"/>
    <a:srgbClr val="E7F6FD"/>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08C2D0-A1C3-4691-89B0-66F159D4BDCA}">
  <a:tblStyle styleId="{9008C2D0-A1C3-4691-89B0-66F159D4BDC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59" autoAdjust="0"/>
    <p:restoredTop sz="92932" autoAdjust="0"/>
  </p:normalViewPr>
  <p:slideViewPr>
    <p:cSldViewPr snapToGrid="0">
      <p:cViewPr varScale="1">
        <p:scale>
          <a:sx n="85" d="100"/>
          <a:sy n="85" d="100"/>
        </p:scale>
        <p:origin x="58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34612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214085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350744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060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4051105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103093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3515783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67011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65048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3645642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170610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IE" sz="1100" b="0" i="0" u="none" strike="noStrike" cap="none" dirty="0" smtClean="0">
              <a:solidFill>
                <a:srgbClr val="000000"/>
              </a:solidFill>
              <a:effectLst/>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996726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3e13d9a7e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5892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3e13d9a7e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3e13d9a7e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8674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IE" dirty="0"/>
          </a:p>
        </p:txBody>
      </p:sp>
    </p:spTree>
    <p:extLst>
      <p:ext uri="{BB962C8B-B14F-4D97-AF65-F5344CB8AC3E}">
        <p14:creationId xmlns:p14="http://schemas.microsoft.com/office/powerpoint/2010/main" val="78426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182815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IE"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IE"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575586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24624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1816036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E" dirty="0"/>
          </a:p>
        </p:txBody>
      </p:sp>
    </p:spTree>
    <p:extLst>
      <p:ext uri="{BB962C8B-B14F-4D97-AF65-F5344CB8AC3E}">
        <p14:creationId xmlns:p14="http://schemas.microsoft.com/office/powerpoint/2010/main" val="200326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36069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4">
  <p:cSld name="Title + text 4">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221882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3974196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409015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023056685"/>
      </p:ext>
    </p:extLst>
  </p:cSld>
  <p:clrMapOvr>
    <a:masterClrMapping/>
  </p:clrMapOvr>
  <p:extLst mod="1">
    <p:ext uri="{DCECCB84-F9BA-43D5-87BE-67443E8EF086}">
      <p15:sldGuideLst xmlns:p15="http://schemas.microsoft.com/office/powerpoint/2012/main">
        <p15:guide id="1" orient="horz" pos="51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88010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18273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extLst>
      <p:ext uri="{BB962C8B-B14F-4D97-AF65-F5344CB8AC3E}">
        <p14:creationId xmlns:p14="http://schemas.microsoft.com/office/powerpoint/2010/main" val="3055088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11395932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6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2357850930"/>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83893" y="-4550"/>
            <a:ext cx="6701049" cy="5154305"/>
          </a:xfrm>
          <a:prstGeom prst="rect">
            <a:avLst/>
          </a:prstGeom>
        </p:spPr>
      </p:pic>
      <p:sp>
        <p:nvSpPr>
          <p:cNvPr id="7" name="Google Shape;128;p26"/>
          <p:cNvSpPr/>
          <p:nvPr/>
        </p:nvSpPr>
        <p:spPr>
          <a:xfrm rot="5400000">
            <a:off x="958356" y="623851"/>
            <a:ext cx="3358800" cy="4023470"/>
          </a:xfrm>
          <a:prstGeom prst="rect">
            <a:avLst/>
          </a:prstGeom>
          <a:solidFill>
            <a:schemeClr val="accent1"/>
          </a:solidFill>
          <a:ln>
            <a:noFill/>
          </a:ln>
          <a:effectLst>
            <a:glow>
              <a:schemeClr val="accent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29;p26"/>
          <p:cNvSpPr txBox="1">
            <a:spLocks/>
          </p:cNvSpPr>
          <p:nvPr/>
        </p:nvSpPr>
        <p:spPr>
          <a:xfrm>
            <a:off x="1039575" y="3206399"/>
            <a:ext cx="2951239" cy="717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Light"/>
              <a:buNone/>
              <a:defRPr sz="12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9pPr>
          </a:lstStyle>
          <a:p>
            <a:pPr marL="0" indent="0"/>
            <a:r>
              <a:rPr lang="en-US" sz="2000" dirty="0" smtClean="0">
                <a:solidFill>
                  <a:schemeClr val="lt1"/>
                </a:solidFill>
                <a:latin typeface="Bahnschrift" panose="020B0502040204020203" pitchFamily="34" charset="0"/>
              </a:rPr>
              <a:t>What you need to know</a:t>
            </a:r>
            <a:endParaRPr lang="en-US" sz="2000" dirty="0">
              <a:solidFill>
                <a:schemeClr val="lt1"/>
              </a:solidFill>
              <a:latin typeface="Bahnschrift" panose="020B0502040204020203" pitchFamily="34" charset="0"/>
            </a:endParaRPr>
          </a:p>
        </p:txBody>
      </p:sp>
      <p:sp>
        <p:nvSpPr>
          <p:cNvPr id="9" name="Google Shape;130;p26"/>
          <p:cNvSpPr txBox="1">
            <a:spLocks/>
          </p:cNvSpPr>
          <p:nvPr/>
        </p:nvSpPr>
        <p:spPr>
          <a:xfrm>
            <a:off x="1039575" y="1701225"/>
            <a:ext cx="3498143" cy="178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9pPr>
          </a:lstStyle>
          <a:p>
            <a:r>
              <a:rPr lang="en-IE" sz="4400" i="1" spc="-150" dirty="0" smtClean="0">
                <a:solidFill>
                  <a:schemeClr val="lt1"/>
                </a:solidFill>
                <a:latin typeface="Bahnschrift" panose="020B0502040204020203" pitchFamily="34" charset="0"/>
              </a:rPr>
              <a:t>New</a:t>
            </a:r>
          </a:p>
          <a:p>
            <a:r>
              <a:rPr lang="en-IE" sz="4400" i="1" spc="-150" dirty="0" smtClean="0">
                <a:solidFill>
                  <a:schemeClr val="lt1"/>
                </a:solidFill>
                <a:latin typeface="Bahnschrift" panose="020B0502040204020203" pitchFamily="34" charset="0"/>
              </a:rPr>
              <a:t>European</a:t>
            </a:r>
          </a:p>
          <a:p>
            <a:r>
              <a:rPr lang="en-IE" sz="4400" i="1" spc="-150" dirty="0" smtClean="0">
                <a:solidFill>
                  <a:schemeClr val="lt1"/>
                </a:solidFill>
                <a:latin typeface="Bahnschrift" panose="020B0502040204020203" pitchFamily="34" charset="0"/>
              </a:rPr>
              <a:t>Bauhaus</a:t>
            </a:r>
            <a:endParaRPr lang="en-IE" sz="4400" i="1" spc="-150" dirty="0">
              <a:solidFill>
                <a:schemeClr val="lt1"/>
              </a:solidFill>
              <a:latin typeface="Bahnschrift" panose="020B0502040204020203" pitchFamily="34" charset="0"/>
            </a:endParaRPr>
          </a:p>
        </p:txBody>
      </p:sp>
      <p:sp>
        <p:nvSpPr>
          <p:cNvPr id="11" name="Google Shape;129;p26"/>
          <p:cNvSpPr txBox="1">
            <a:spLocks/>
          </p:cNvSpPr>
          <p:nvPr/>
        </p:nvSpPr>
        <p:spPr>
          <a:xfrm>
            <a:off x="547108" y="4314985"/>
            <a:ext cx="1967492" cy="4344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Light"/>
              <a:buNone/>
              <a:defRPr sz="12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Catamaran Light"/>
              <a:buNone/>
              <a:tabLst/>
              <a:defRPr/>
            </a:pPr>
            <a:r>
              <a:rPr kumimoji="0" lang="en-US" sz="1000" b="0" i="0" u="none" strike="noStrike" kern="0" cap="none" spc="0" normalizeH="0" baseline="0" noProof="0" dirty="0" smtClean="0">
                <a:ln>
                  <a:noFill/>
                </a:ln>
                <a:solidFill>
                  <a:schemeClr val="accent6">
                    <a:lumMod val="60000"/>
                    <a:lumOff val="40000"/>
                  </a:schemeClr>
                </a:solidFill>
                <a:effectLst/>
                <a:uLnTx/>
                <a:uFillTx/>
                <a:latin typeface="Bahnschrift" panose="020B0502040204020203" pitchFamily="34" charset="0"/>
                <a:sym typeface="Catamaran Light"/>
              </a:rPr>
              <a:t>Haroun Khalid</a:t>
            </a:r>
            <a:endParaRPr lang="en-US" sz="1000" dirty="0">
              <a:solidFill>
                <a:schemeClr val="accent6">
                  <a:lumMod val="60000"/>
                  <a:lumOff val="40000"/>
                </a:schemeClr>
              </a:solidFill>
              <a:latin typeface="Bahnschrift" panose="020B0502040204020203" pitchFamily="34" charset="0"/>
            </a:endParaRPr>
          </a:p>
          <a:p>
            <a:pPr marL="0" marR="0" lvl="0" indent="0" algn="r" defTabSz="914400" rtl="0" eaLnBrk="1" fontAlgn="auto" latinLnBrk="0" hangingPunct="1">
              <a:lnSpc>
                <a:spcPct val="100000"/>
              </a:lnSpc>
              <a:spcBef>
                <a:spcPts val="0"/>
              </a:spcBef>
              <a:spcAft>
                <a:spcPts val="0"/>
              </a:spcAft>
              <a:buClr>
                <a:srgbClr val="000000"/>
              </a:buClr>
              <a:buSzPts val="1200"/>
              <a:buFont typeface="Catamaran Light"/>
              <a:buNone/>
              <a:tabLst/>
              <a:defRPr/>
            </a:pPr>
            <a:r>
              <a:rPr kumimoji="0" lang="en-US" sz="1000" b="0" i="0" u="none" strike="noStrike" kern="0" cap="none" spc="0" normalizeH="0" baseline="0" noProof="0" dirty="0" smtClean="0">
                <a:ln>
                  <a:noFill/>
                </a:ln>
                <a:solidFill>
                  <a:schemeClr val="accent6">
                    <a:lumMod val="60000"/>
                    <a:lumOff val="40000"/>
                  </a:schemeClr>
                </a:solidFill>
                <a:effectLst/>
                <a:uLnTx/>
                <a:uFillTx/>
                <a:latin typeface="Bahnschrift" panose="020B0502040204020203" pitchFamily="34" charset="0"/>
                <a:sym typeface="Catamaran Light"/>
              </a:rPr>
              <a:t> DG REGIO - E.3</a:t>
            </a:r>
            <a:endParaRPr kumimoji="0" lang="en-US" sz="1000" b="0" i="0" u="none" strike="noStrike" kern="0" cap="none" spc="0" normalizeH="0" baseline="0" noProof="0" dirty="0">
              <a:ln>
                <a:noFill/>
              </a:ln>
              <a:solidFill>
                <a:schemeClr val="accent6">
                  <a:lumMod val="60000"/>
                  <a:lumOff val="40000"/>
                </a:schemeClr>
              </a:solidFill>
              <a:effectLst/>
              <a:uLnTx/>
              <a:uFillTx/>
              <a:latin typeface="Bahnschrift" panose="020B0502040204020203" pitchFamily="34" charset="0"/>
              <a:sym typeface="Catamaran Light"/>
            </a:endParaRPr>
          </a:p>
        </p:txBody>
      </p:sp>
    </p:spTree>
    <p:extLst>
      <p:ext uri="{BB962C8B-B14F-4D97-AF65-F5344CB8AC3E}">
        <p14:creationId xmlns:p14="http://schemas.microsoft.com/office/powerpoint/2010/main" val="3990572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Oval 6"/>
          <p:cNvSpPr/>
          <p:nvPr/>
        </p:nvSpPr>
        <p:spPr>
          <a:xfrm>
            <a:off x="4824489" y="210232"/>
            <a:ext cx="2867025" cy="2867025"/>
          </a:xfrm>
          <a:prstGeom prst="ellipse">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Oval 5"/>
          <p:cNvSpPr/>
          <p:nvPr/>
        </p:nvSpPr>
        <p:spPr>
          <a:xfrm>
            <a:off x="4657121" y="2152652"/>
            <a:ext cx="2867025" cy="2867025"/>
          </a:xfrm>
          <a:prstGeom prst="ellipse">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Oval 4"/>
          <p:cNvSpPr/>
          <p:nvPr/>
        </p:nvSpPr>
        <p:spPr>
          <a:xfrm>
            <a:off x="3061004" y="1061359"/>
            <a:ext cx="2867025" cy="2867025"/>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 name="Group 2"/>
          <p:cNvGrpSpPr/>
          <p:nvPr/>
        </p:nvGrpSpPr>
        <p:grpSpPr>
          <a:xfrm>
            <a:off x="1970560" y="2007184"/>
            <a:ext cx="2178657" cy="763325"/>
            <a:chOff x="1970560" y="2822837"/>
            <a:chExt cx="2178657" cy="763325"/>
          </a:xfrm>
        </p:grpSpPr>
        <p:sp>
          <p:nvSpPr>
            <p:cNvPr id="11" name="Rectangle 10"/>
            <p:cNvSpPr/>
            <p:nvPr/>
          </p:nvSpPr>
          <p:spPr>
            <a:xfrm>
              <a:off x="1970560" y="2822837"/>
              <a:ext cx="2178657" cy="763325"/>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p:cNvSpPr txBox="1"/>
            <p:nvPr/>
          </p:nvSpPr>
          <p:spPr>
            <a:xfrm>
              <a:off x="2045197" y="2973668"/>
              <a:ext cx="2031611" cy="461665"/>
            </a:xfrm>
            <a:prstGeom prst="rect">
              <a:avLst/>
            </a:prstGeom>
            <a:noFill/>
          </p:spPr>
          <p:txBody>
            <a:bodyPr wrap="square" rtlCol="0">
              <a:spAutoFit/>
            </a:bodyPr>
            <a:lstStyle/>
            <a:p>
              <a:r>
                <a:rPr lang="en-IE" sz="2400" i="1" dirty="0" smtClean="0">
                  <a:latin typeface="Bahnschrift SemiBold" panose="020B0502040204020203" pitchFamily="34" charset="0"/>
                </a:rPr>
                <a:t>Sustainability</a:t>
              </a:r>
              <a:endParaRPr lang="en-IE" sz="2400" i="1" dirty="0">
                <a:latin typeface="Bahnschrift SemiBold" panose="020B0502040204020203" pitchFamily="34" charset="0"/>
              </a:endParaRPr>
            </a:p>
          </p:txBody>
        </p:sp>
      </p:grpSp>
      <p:grpSp>
        <p:nvGrpSpPr>
          <p:cNvPr id="4" name="Group 3"/>
          <p:cNvGrpSpPr/>
          <p:nvPr/>
        </p:nvGrpSpPr>
        <p:grpSpPr>
          <a:xfrm>
            <a:off x="6943836" y="418117"/>
            <a:ext cx="1733305" cy="763325"/>
            <a:chOff x="6816910" y="462018"/>
            <a:chExt cx="1733305" cy="763325"/>
          </a:xfrm>
        </p:grpSpPr>
        <p:sp>
          <p:nvSpPr>
            <p:cNvPr id="13" name="Rectangle 12"/>
            <p:cNvSpPr/>
            <p:nvPr/>
          </p:nvSpPr>
          <p:spPr>
            <a:xfrm>
              <a:off x="6816910" y="462018"/>
              <a:ext cx="1733305" cy="763325"/>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p:nvSpPr>
          <p:spPr>
            <a:xfrm>
              <a:off x="6864268" y="608261"/>
              <a:ext cx="1638590" cy="461665"/>
            </a:xfrm>
            <a:prstGeom prst="rect">
              <a:avLst/>
            </a:prstGeom>
          </p:spPr>
          <p:txBody>
            <a:bodyPr wrap="none">
              <a:spAutoFit/>
            </a:bodyPr>
            <a:lstStyle/>
            <a:p>
              <a:pPr lvl="0"/>
              <a:r>
                <a:rPr lang="en-IE" sz="2400" i="1" dirty="0" smtClean="0">
                  <a:latin typeface="Bahnschrift SemiBold" panose="020B0502040204020203" pitchFamily="34" charset="0"/>
                </a:rPr>
                <a:t>Aesthetics</a:t>
              </a:r>
              <a:endParaRPr lang="en-IE" sz="2400" i="1" dirty="0">
                <a:latin typeface="Bahnschrift SemiBold" panose="020B0502040204020203" pitchFamily="34" charset="0"/>
              </a:endParaRPr>
            </a:p>
          </p:txBody>
        </p:sp>
      </p:grpSp>
      <p:grpSp>
        <p:nvGrpSpPr>
          <p:cNvPr id="2" name="Group 1"/>
          <p:cNvGrpSpPr/>
          <p:nvPr/>
        </p:nvGrpSpPr>
        <p:grpSpPr>
          <a:xfrm>
            <a:off x="6425760" y="3150069"/>
            <a:ext cx="1717275" cy="763325"/>
            <a:chOff x="6313660" y="4065184"/>
            <a:chExt cx="1717275" cy="763325"/>
          </a:xfrm>
        </p:grpSpPr>
        <p:sp>
          <p:nvSpPr>
            <p:cNvPr id="14" name="Rectangle 13"/>
            <p:cNvSpPr/>
            <p:nvPr/>
          </p:nvSpPr>
          <p:spPr>
            <a:xfrm>
              <a:off x="6313660" y="4065184"/>
              <a:ext cx="1717275" cy="763325"/>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7" name="Rectangle 16"/>
            <p:cNvSpPr/>
            <p:nvPr/>
          </p:nvSpPr>
          <p:spPr>
            <a:xfrm>
              <a:off x="6385062" y="4216013"/>
              <a:ext cx="1574470" cy="461665"/>
            </a:xfrm>
            <a:prstGeom prst="rect">
              <a:avLst/>
            </a:prstGeom>
          </p:spPr>
          <p:txBody>
            <a:bodyPr wrap="none">
              <a:spAutoFit/>
            </a:bodyPr>
            <a:lstStyle/>
            <a:p>
              <a:r>
                <a:rPr lang="en-IE" sz="2400" i="1" dirty="0" smtClean="0">
                  <a:latin typeface="Bahnschrift SemiBold" panose="020B0502040204020203" pitchFamily="34" charset="0"/>
                </a:rPr>
                <a:t>Inclusivity</a:t>
              </a:r>
              <a:endParaRPr lang="en-IE" dirty="0"/>
            </a:p>
          </p:txBody>
        </p:sp>
      </p:grpSp>
      <p:sp>
        <p:nvSpPr>
          <p:cNvPr id="25" name="Rectangle 24"/>
          <p:cNvSpPr/>
          <p:nvPr/>
        </p:nvSpPr>
        <p:spPr>
          <a:xfrm>
            <a:off x="1970560" y="2835826"/>
            <a:ext cx="2178658" cy="2041283"/>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Rectangle 28"/>
          <p:cNvSpPr/>
          <p:nvPr/>
        </p:nvSpPr>
        <p:spPr>
          <a:xfrm>
            <a:off x="6177039" y="1245831"/>
            <a:ext cx="2673888" cy="1026904"/>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6" name="Rectangle 25"/>
          <p:cNvSpPr/>
          <p:nvPr/>
        </p:nvSpPr>
        <p:spPr>
          <a:xfrm>
            <a:off x="5947453" y="3972434"/>
            <a:ext cx="2682331" cy="1026904"/>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TextBox 18"/>
          <p:cNvSpPr txBox="1"/>
          <p:nvPr/>
        </p:nvSpPr>
        <p:spPr>
          <a:xfrm>
            <a:off x="1970560" y="2835826"/>
            <a:ext cx="2178658" cy="1938992"/>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  Circular economy</a:t>
            </a:r>
          </a:p>
          <a:p>
            <a:pPr marL="72000" lvl="1" indent="108000">
              <a:buFont typeface="Arial" panose="020B0604020202020204" pitchFamily="34" charset="0"/>
              <a:buChar char="•"/>
            </a:pPr>
            <a:r>
              <a:rPr lang="en-IE" sz="1200" dirty="0" smtClean="0">
                <a:latin typeface="Catamaran Light"/>
              </a:rPr>
              <a:t>  Energy efficiency</a:t>
            </a:r>
          </a:p>
          <a:p>
            <a:pPr marL="72000" lvl="1" indent="108000">
              <a:buFont typeface="Arial" panose="020B0604020202020204" pitchFamily="34" charset="0"/>
              <a:buChar char="•"/>
            </a:pPr>
            <a:r>
              <a:rPr lang="en-IE" sz="1200" dirty="0" smtClean="0">
                <a:latin typeface="Catamaran Light"/>
              </a:rPr>
              <a:t>  Use of sustainable materials and construction techniques</a:t>
            </a:r>
          </a:p>
          <a:p>
            <a:pPr marL="72000" lvl="1" indent="108000">
              <a:buFont typeface="Arial" panose="020B0604020202020204" pitchFamily="34" charset="0"/>
              <a:buChar char="•"/>
            </a:pPr>
            <a:r>
              <a:rPr lang="en-IE" sz="1200" dirty="0" smtClean="0">
                <a:latin typeface="Catamaran Light"/>
              </a:rPr>
              <a:t>  Re-use of materials and spaces</a:t>
            </a:r>
          </a:p>
          <a:p>
            <a:pPr marL="72000" lvl="1" indent="108000">
              <a:buFont typeface="Arial" panose="020B0604020202020204" pitchFamily="34" charset="0"/>
              <a:buChar char="•"/>
            </a:pPr>
            <a:r>
              <a:rPr lang="en-IE" sz="1200" dirty="0" smtClean="0">
                <a:latin typeface="Catamaran Light"/>
              </a:rPr>
              <a:t>  Green mobility</a:t>
            </a:r>
          </a:p>
          <a:p>
            <a:pPr marL="72000" lvl="1" indent="108000">
              <a:buFont typeface="Arial" panose="020B0604020202020204" pitchFamily="34" charset="0"/>
              <a:buChar char="•"/>
            </a:pPr>
            <a:r>
              <a:rPr lang="en-IE" sz="1200" dirty="0" smtClean="0">
                <a:latin typeface="Catamaran Light"/>
              </a:rPr>
              <a:t>  Restoring biodiversity (re-naturing landscapes)</a:t>
            </a:r>
            <a:endParaRPr lang="en-IE" sz="1200" dirty="0">
              <a:latin typeface="Catamaran Light"/>
            </a:endParaRPr>
          </a:p>
        </p:txBody>
      </p:sp>
      <p:sp>
        <p:nvSpPr>
          <p:cNvPr id="20" name="TextBox 19"/>
          <p:cNvSpPr txBox="1"/>
          <p:nvPr/>
        </p:nvSpPr>
        <p:spPr>
          <a:xfrm>
            <a:off x="5947452" y="3980365"/>
            <a:ext cx="2729689" cy="1015663"/>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Attention to the needs of marginalised groups</a:t>
            </a:r>
          </a:p>
          <a:p>
            <a:pPr marL="72000" lvl="1" indent="108000">
              <a:buFont typeface="Arial" panose="020B0604020202020204" pitchFamily="34" charset="0"/>
              <a:buChar char="•"/>
            </a:pPr>
            <a:r>
              <a:rPr lang="en-IE" sz="1200" dirty="0" smtClean="0">
                <a:latin typeface="Catamaran Light"/>
              </a:rPr>
              <a:t>Wider participation in decision-making</a:t>
            </a:r>
          </a:p>
          <a:p>
            <a:pPr marL="72000" lvl="1" indent="108000">
              <a:buFont typeface="Arial" panose="020B0604020202020204" pitchFamily="34" charset="0"/>
              <a:buChar char="•"/>
            </a:pPr>
            <a:r>
              <a:rPr lang="en-IE" sz="1200" dirty="0" smtClean="0">
                <a:latin typeface="Catamaran Light"/>
              </a:rPr>
              <a:t>Expanding access and affordability</a:t>
            </a:r>
            <a:endParaRPr lang="en-IE" sz="1200" dirty="0">
              <a:latin typeface="Catamaran Light"/>
            </a:endParaRPr>
          </a:p>
        </p:txBody>
      </p:sp>
      <p:sp>
        <p:nvSpPr>
          <p:cNvPr id="21" name="TextBox 20"/>
          <p:cNvSpPr txBox="1"/>
          <p:nvPr/>
        </p:nvSpPr>
        <p:spPr>
          <a:xfrm>
            <a:off x="6168596" y="1256228"/>
            <a:ext cx="2682331" cy="1015663"/>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Places in harmony with nature</a:t>
            </a:r>
          </a:p>
          <a:p>
            <a:pPr marL="72000" lvl="1" indent="108000">
              <a:buFont typeface="Arial" panose="020B0604020202020204" pitchFamily="34" charset="0"/>
              <a:buChar char="•"/>
            </a:pPr>
            <a:r>
              <a:rPr lang="en-IE" sz="1200" dirty="0" smtClean="0">
                <a:latin typeface="Catamaran Light"/>
              </a:rPr>
              <a:t>Rediscovery of history and architectural heritage</a:t>
            </a:r>
          </a:p>
          <a:p>
            <a:pPr marL="72000" lvl="1" indent="108000">
              <a:buFont typeface="Arial" panose="020B0604020202020204" pitchFamily="34" charset="0"/>
              <a:buChar char="•"/>
            </a:pPr>
            <a:r>
              <a:rPr lang="en-IE" sz="1200" dirty="0" smtClean="0">
                <a:latin typeface="Catamaran Light"/>
              </a:rPr>
              <a:t>Places or forms that appeal to people’s creativity and imagination</a:t>
            </a:r>
            <a:endParaRPr lang="en-IE" sz="1200" dirty="0">
              <a:latin typeface="Catamaran Light"/>
            </a:endParaRPr>
          </a:p>
        </p:txBody>
      </p:sp>
      <p:sp>
        <p:nvSpPr>
          <p:cNvPr id="22" name="Rectangle 21"/>
          <p:cNvSpPr/>
          <p:nvPr/>
        </p:nvSpPr>
        <p:spPr>
          <a:xfrm>
            <a:off x="366209" y="690393"/>
            <a:ext cx="2515540" cy="771277"/>
          </a:xfrm>
          <a:prstGeom prst="rect">
            <a:avLst/>
          </a:prstGeom>
          <a:solidFill>
            <a:schemeClr val="tx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Rectangle 22"/>
          <p:cNvSpPr/>
          <p:nvPr/>
        </p:nvSpPr>
        <p:spPr>
          <a:xfrm>
            <a:off x="504978" y="614343"/>
            <a:ext cx="2515540" cy="771277"/>
          </a:xfrm>
          <a:prstGeom prst="rect">
            <a:avLst/>
          </a:prstGeom>
          <a:solidFill>
            <a:schemeClr val="tx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1"/>
          <p:cNvSpPr>
            <a:spLocks noGrp="1"/>
          </p:cNvSpPr>
          <p:nvPr>
            <p:ph type="title"/>
          </p:nvPr>
        </p:nvSpPr>
        <p:spPr>
          <a:xfrm>
            <a:off x="530198" y="641020"/>
            <a:ext cx="4971569" cy="896700"/>
          </a:xfrm>
        </p:spPr>
        <p:txBody>
          <a:bodyPr/>
          <a:lstStyle/>
          <a:p>
            <a:pPr algn="l"/>
            <a:r>
              <a:rPr lang="en-IE" dirty="0" smtClean="0">
                <a:solidFill>
                  <a:schemeClr val="accent6">
                    <a:lumMod val="50000"/>
                  </a:schemeClr>
                </a:solidFill>
                <a:latin typeface="Bahnschrift SemiBold" panose="020B0502040204020203" pitchFamily="34" charset="0"/>
              </a:rPr>
              <a:t>Core values</a:t>
            </a:r>
            <a:endParaRPr lang="en-IE" dirty="0">
              <a:solidFill>
                <a:schemeClr val="accent6">
                  <a:lumMod val="50000"/>
                </a:schemeClr>
              </a:solidFill>
              <a:latin typeface="Bahnschrift SemiBold" panose="020B0502040204020203" pitchFamily="34" charset="0"/>
            </a:endParaRPr>
          </a:p>
        </p:txBody>
      </p:sp>
    </p:spTree>
    <p:extLst>
      <p:ext uri="{BB962C8B-B14F-4D97-AF65-F5344CB8AC3E}">
        <p14:creationId xmlns:p14="http://schemas.microsoft.com/office/powerpoint/2010/main" val="133747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Oval 6"/>
          <p:cNvSpPr/>
          <p:nvPr/>
        </p:nvSpPr>
        <p:spPr>
          <a:xfrm>
            <a:off x="4824489" y="210232"/>
            <a:ext cx="2867025" cy="2867025"/>
          </a:xfrm>
          <a:prstGeom prst="ellipse">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Oval 5"/>
          <p:cNvSpPr/>
          <p:nvPr/>
        </p:nvSpPr>
        <p:spPr>
          <a:xfrm>
            <a:off x="4657121" y="2152652"/>
            <a:ext cx="2867025" cy="2867025"/>
          </a:xfrm>
          <a:prstGeom prst="ellipse">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Oval 4"/>
          <p:cNvSpPr/>
          <p:nvPr/>
        </p:nvSpPr>
        <p:spPr>
          <a:xfrm>
            <a:off x="3061004" y="1061359"/>
            <a:ext cx="2867025" cy="2867025"/>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 name="Group 2"/>
          <p:cNvGrpSpPr/>
          <p:nvPr/>
        </p:nvGrpSpPr>
        <p:grpSpPr>
          <a:xfrm>
            <a:off x="1970560" y="2007184"/>
            <a:ext cx="2178657" cy="763325"/>
            <a:chOff x="1970560" y="2822837"/>
            <a:chExt cx="2178657" cy="763325"/>
          </a:xfrm>
        </p:grpSpPr>
        <p:sp>
          <p:nvSpPr>
            <p:cNvPr id="11" name="Rectangle 10"/>
            <p:cNvSpPr/>
            <p:nvPr/>
          </p:nvSpPr>
          <p:spPr>
            <a:xfrm>
              <a:off x="1970560" y="2822837"/>
              <a:ext cx="2178657" cy="763325"/>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p:cNvSpPr txBox="1"/>
            <p:nvPr/>
          </p:nvSpPr>
          <p:spPr>
            <a:xfrm>
              <a:off x="2045197" y="2973668"/>
              <a:ext cx="2031611" cy="461665"/>
            </a:xfrm>
            <a:prstGeom prst="rect">
              <a:avLst/>
            </a:prstGeom>
            <a:noFill/>
          </p:spPr>
          <p:txBody>
            <a:bodyPr wrap="square" rtlCol="0">
              <a:spAutoFit/>
            </a:bodyPr>
            <a:lstStyle/>
            <a:p>
              <a:r>
                <a:rPr lang="en-IE" sz="2400" i="1" dirty="0" smtClean="0">
                  <a:latin typeface="Bahnschrift SemiBold" panose="020B0502040204020203" pitchFamily="34" charset="0"/>
                </a:rPr>
                <a:t>Sustainability</a:t>
              </a:r>
              <a:endParaRPr lang="en-IE" sz="2400" i="1" dirty="0">
                <a:latin typeface="Bahnschrift SemiBold" panose="020B0502040204020203" pitchFamily="34" charset="0"/>
              </a:endParaRPr>
            </a:p>
          </p:txBody>
        </p:sp>
      </p:grpSp>
      <p:grpSp>
        <p:nvGrpSpPr>
          <p:cNvPr id="4" name="Group 3"/>
          <p:cNvGrpSpPr/>
          <p:nvPr/>
        </p:nvGrpSpPr>
        <p:grpSpPr>
          <a:xfrm>
            <a:off x="6943836" y="418117"/>
            <a:ext cx="1733305" cy="763325"/>
            <a:chOff x="6816910" y="462018"/>
            <a:chExt cx="1733305" cy="763325"/>
          </a:xfrm>
        </p:grpSpPr>
        <p:sp>
          <p:nvSpPr>
            <p:cNvPr id="13" name="Rectangle 12"/>
            <p:cNvSpPr/>
            <p:nvPr/>
          </p:nvSpPr>
          <p:spPr>
            <a:xfrm>
              <a:off x="6816910" y="462018"/>
              <a:ext cx="1733305" cy="763325"/>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p:nvSpPr>
          <p:spPr>
            <a:xfrm>
              <a:off x="6864268" y="608261"/>
              <a:ext cx="1638590" cy="461665"/>
            </a:xfrm>
            <a:prstGeom prst="rect">
              <a:avLst/>
            </a:prstGeom>
          </p:spPr>
          <p:txBody>
            <a:bodyPr wrap="none">
              <a:spAutoFit/>
            </a:bodyPr>
            <a:lstStyle/>
            <a:p>
              <a:pPr lvl="0"/>
              <a:r>
                <a:rPr lang="en-IE" sz="2400" i="1" dirty="0" smtClean="0">
                  <a:latin typeface="Bahnschrift SemiBold" panose="020B0502040204020203" pitchFamily="34" charset="0"/>
                </a:rPr>
                <a:t>Aesthetics</a:t>
              </a:r>
              <a:endParaRPr lang="en-IE" sz="2400" i="1" dirty="0">
                <a:latin typeface="Bahnschrift SemiBold" panose="020B0502040204020203" pitchFamily="34" charset="0"/>
              </a:endParaRPr>
            </a:p>
          </p:txBody>
        </p:sp>
      </p:grpSp>
      <p:grpSp>
        <p:nvGrpSpPr>
          <p:cNvPr id="2" name="Group 1"/>
          <p:cNvGrpSpPr/>
          <p:nvPr/>
        </p:nvGrpSpPr>
        <p:grpSpPr>
          <a:xfrm>
            <a:off x="6425760" y="3150069"/>
            <a:ext cx="1717275" cy="763325"/>
            <a:chOff x="6313660" y="4065184"/>
            <a:chExt cx="1717275" cy="763325"/>
          </a:xfrm>
        </p:grpSpPr>
        <p:sp>
          <p:nvSpPr>
            <p:cNvPr id="14" name="Rectangle 13"/>
            <p:cNvSpPr/>
            <p:nvPr/>
          </p:nvSpPr>
          <p:spPr>
            <a:xfrm>
              <a:off x="6313660" y="4065184"/>
              <a:ext cx="1717275" cy="763325"/>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7" name="Rectangle 16"/>
            <p:cNvSpPr/>
            <p:nvPr/>
          </p:nvSpPr>
          <p:spPr>
            <a:xfrm>
              <a:off x="6385062" y="4216013"/>
              <a:ext cx="1574470" cy="461665"/>
            </a:xfrm>
            <a:prstGeom prst="rect">
              <a:avLst/>
            </a:prstGeom>
          </p:spPr>
          <p:txBody>
            <a:bodyPr wrap="none">
              <a:spAutoFit/>
            </a:bodyPr>
            <a:lstStyle/>
            <a:p>
              <a:r>
                <a:rPr lang="en-IE" sz="2400" i="1" dirty="0" smtClean="0">
                  <a:latin typeface="Bahnschrift SemiBold" panose="020B0502040204020203" pitchFamily="34" charset="0"/>
                </a:rPr>
                <a:t>Inclusivity</a:t>
              </a:r>
              <a:endParaRPr lang="en-IE" dirty="0"/>
            </a:p>
          </p:txBody>
        </p:sp>
      </p:grpSp>
      <p:sp>
        <p:nvSpPr>
          <p:cNvPr id="25" name="Rectangle 24"/>
          <p:cNvSpPr/>
          <p:nvPr/>
        </p:nvSpPr>
        <p:spPr>
          <a:xfrm>
            <a:off x="1970560" y="2835826"/>
            <a:ext cx="2178658" cy="2041283"/>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Rectangle 28"/>
          <p:cNvSpPr/>
          <p:nvPr/>
        </p:nvSpPr>
        <p:spPr>
          <a:xfrm>
            <a:off x="6177039" y="1245831"/>
            <a:ext cx="2673888" cy="1026904"/>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2" name="Straight Arrow Connector 21"/>
          <p:cNvCxnSpPr/>
          <p:nvPr/>
        </p:nvCxnSpPr>
        <p:spPr>
          <a:xfrm>
            <a:off x="4038232" y="898343"/>
            <a:ext cx="1602006" cy="170606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83432" y="222011"/>
            <a:ext cx="387798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rPr>
              <a:t>BAUHAUS!</a:t>
            </a:r>
            <a:endParaRPr lang="en-US"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sp>
        <p:nvSpPr>
          <p:cNvPr id="26" name="Rectangle 25"/>
          <p:cNvSpPr/>
          <p:nvPr/>
        </p:nvSpPr>
        <p:spPr>
          <a:xfrm>
            <a:off x="5947453" y="3972434"/>
            <a:ext cx="2682331" cy="1026904"/>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TextBox 18"/>
          <p:cNvSpPr txBox="1"/>
          <p:nvPr/>
        </p:nvSpPr>
        <p:spPr>
          <a:xfrm>
            <a:off x="1970560" y="2835826"/>
            <a:ext cx="2178658" cy="1938992"/>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  Circular economy</a:t>
            </a:r>
          </a:p>
          <a:p>
            <a:pPr marL="72000" lvl="1" indent="108000">
              <a:buFont typeface="Arial" panose="020B0604020202020204" pitchFamily="34" charset="0"/>
              <a:buChar char="•"/>
            </a:pPr>
            <a:r>
              <a:rPr lang="en-IE" sz="1200" dirty="0" smtClean="0">
                <a:latin typeface="Catamaran Light"/>
              </a:rPr>
              <a:t>  Energy efficiency</a:t>
            </a:r>
          </a:p>
          <a:p>
            <a:pPr marL="72000" lvl="1" indent="108000">
              <a:buFont typeface="Arial" panose="020B0604020202020204" pitchFamily="34" charset="0"/>
              <a:buChar char="•"/>
            </a:pPr>
            <a:r>
              <a:rPr lang="en-IE" sz="1200" dirty="0" smtClean="0">
                <a:latin typeface="Catamaran Light"/>
              </a:rPr>
              <a:t>  Use of sustainable materials and construction techniques</a:t>
            </a:r>
          </a:p>
          <a:p>
            <a:pPr marL="72000" lvl="1" indent="108000">
              <a:buFont typeface="Arial" panose="020B0604020202020204" pitchFamily="34" charset="0"/>
              <a:buChar char="•"/>
            </a:pPr>
            <a:r>
              <a:rPr lang="en-IE" sz="1200" dirty="0" smtClean="0">
                <a:latin typeface="Catamaran Light"/>
              </a:rPr>
              <a:t>  Re-use of materials and spaces</a:t>
            </a:r>
          </a:p>
          <a:p>
            <a:pPr marL="72000" lvl="1" indent="108000">
              <a:buFont typeface="Arial" panose="020B0604020202020204" pitchFamily="34" charset="0"/>
              <a:buChar char="•"/>
            </a:pPr>
            <a:r>
              <a:rPr lang="en-IE" sz="1200" dirty="0" smtClean="0">
                <a:latin typeface="Catamaran Light"/>
              </a:rPr>
              <a:t>  Green mobility</a:t>
            </a:r>
          </a:p>
          <a:p>
            <a:pPr marL="72000" lvl="1" indent="108000">
              <a:buFont typeface="Arial" panose="020B0604020202020204" pitchFamily="34" charset="0"/>
              <a:buChar char="•"/>
            </a:pPr>
            <a:r>
              <a:rPr lang="en-IE" sz="1200" dirty="0" smtClean="0">
                <a:latin typeface="Catamaran Light"/>
              </a:rPr>
              <a:t>  Restoring biodiversity (re-naturing landscapes)</a:t>
            </a:r>
            <a:endParaRPr lang="en-IE" sz="1200" dirty="0">
              <a:latin typeface="Catamaran Light"/>
            </a:endParaRPr>
          </a:p>
        </p:txBody>
      </p:sp>
      <p:sp>
        <p:nvSpPr>
          <p:cNvPr id="20" name="TextBox 19"/>
          <p:cNvSpPr txBox="1"/>
          <p:nvPr/>
        </p:nvSpPr>
        <p:spPr>
          <a:xfrm>
            <a:off x="5947453" y="3980365"/>
            <a:ext cx="2903474" cy="1015663"/>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Attention to the needs of marginalised groups</a:t>
            </a:r>
          </a:p>
          <a:p>
            <a:pPr marL="72000" lvl="1" indent="108000">
              <a:buFont typeface="Arial" panose="020B0604020202020204" pitchFamily="34" charset="0"/>
              <a:buChar char="•"/>
            </a:pPr>
            <a:r>
              <a:rPr lang="en-IE" sz="1200" dirty="0" smtClean="0">
                <a:latin typeface="Catamaran Light"/>
              </a:rPr>
              <a:t>Wider participation in decision-making</a:t>
            </a:r>
          </a:p>
          <a:p>
            <a:pPr marL="72000" lvl="1" indent="108000">
              <a:buFont typeface="Arial" panose="020B0604020202020204" pitchFamily="34" charset="0"/>
              <a:buChar char="•"/>
            </a:pPr>
            <a:r>
              <a:rPr lang="en-IE" sz="1200" dirty="0" smtClean="0">
                <a:latin typeface="Catamaran Light"/>
              </a:rPr>
              <a:t>Expanding access and affordability</a:t>
            </a:r>
            <a:endParaRPr lang="en-IE" sz="1200" dirty="0">
              <a:latin typeface="Catamaran Light"/>
            </a:endParaRPr>
          </a:p>
        </p:txBody>
      </p:sp>
      <p:sp>
        <p:nvSpPr>
          <p:cNvPr id="21" name="TextBox 20"/>
          <p:cNvSpPr txBox="1"/>
          <p:nvPr/>
        </p:nvSpPr>
        <p:spPr>
          <a:xfrm>
            <a:off x="6168596" y="1256228"/>
            <a:ext cx="2682331" cy="1015663"/>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Places in harmony with nature</a:t>
            </a:r>
          </a:p>
          <a:p>
            <a:pPr marL="72000" lvl="1" indent="108000">
              <a:buFont typeface="Arial" panose="020B0604020202020204" pitchFamily="34" charset="0"/>
              <a:buChar char="•"/>
            </a:pPr>
            <a:r>
              <a:rPr lang="en-IE" sz="1200" dirty="0" smtClean="0">
                <a:latin typeface="Catamaran Light"/>
              </a:rPr>
              <a:t>Rediscovery of history and architectural heritage</a:t>
            </a:r>
          </a:p>
          <a:p>
            <a:pPr marL="72000" lvl="1" indent="108000">
              <a:buFont typeface="Arial" panose="020B0604020202020204" pitchFamily="34" charset="0"/>
              <a:buChar char="•"/>
            </a:pPr>
            <a:r>
              <a:rPr lang="en-IE" sz="1200" dirty="0" smtClean="0">
                <a:latin typeface="Catamaran Light"/>
              </a:rPr>
              <a:t>Places or forms that appeal to people’s creativity and imagination</a:t>
            </a:r>
            <a:endParaRPr lang="en-IE" sz="1200" dirty="0">
              <a:latin typeface="Catamaran Light"/>
            </a:endParaRPr>
          </a:p>
        </p:txBody>
      </p:sp>
    </p:spTree>
    <p:extLst>
      <p:ext uri="{BB962C8B-B14F-4D97-AF65-F5344CB8AC3E}">
        <p14:creationId xmlns:p14="http://schemas.microsoft.com/office/powerpoint/2010/main" val="652998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2354" y="2535709"/>
            <a:ext cx="6563755" cy="2598422"/>
          </a:xfrm>
          <a:prstGeom prst="rect">
            <a:avLst/>
          </a:prstGeom>
          <a:ln cmpd="sng">
            <a:solidFill>
              <a:schemeClr val="bg1"/>
            </a:solidFill>
          </a:ln>
        </p:spPr>
      </p:pic>
      <p:sp>
        <p:nvSpPr>
          <p:cNvPr id="2" name="Title 1"/>
          <p:cNvSpPr>
            <a:spLocks noGrp="1"/>
          </p:cNvSpPr>
          <p:nvPr>
            <p:ph type="title"/>
          </p:nvPr>
        </p:nvSpPr>
        <p:spPr>
          <a:xfrm>
            <a:off x="570065" y="468723"/>
            <a:ext cx="5677052" cy="683879"/>
          </a:xfrm>
        </p:spPr>
        <p:txBody>
          <a:bodyPr/>
          <a:lstStyle/>
          <a:p>
            <a:pPr algn="l">
              <a:spcBef>
                <a:spcPts val="300"/>
              </a:spcBef>
            </a:pPr>
            <a:r>
              <a:rPr lang="en-IE" sz="1200" dirty="0" smtClean="0">
                <a:latin typeface="Bahnschrift" panose="020B0502040204020203" pitchFamily="34" charset="0"/>
              </a:rPr>
              <a:t>Thematic axis 1</a:t>
            </a:r>
            <a:r>
              <a:rPr lang="en-IE" dirty="0">
                <a:latin typeface="Bahnschrift" panose="020B0502040204020203" pitchFamily="34" charset="0"/>
              </a:rPr>
              <a:t/>
            </a:r>
            <a:br>
              <a:rPr lang="en-IE" dirty="0">
                <a:latin typeface="Bahnschrift" panose="020B0502040204020203" pitchFamily="34" charset="0"/>
              </a:rPr>
            </a:br>
            <a:r>
              <a:rPr lang="en-IE" dirty="0" smtClean="0">
                <a:latin typeface="Bahnschrift" panose="020B0502040204020203" pitchFamily="34" charset="0"/>
              </a:rPr>
              <a:t>Reconnecting with nature</a:t>
            </a:r>
            <a:endParaRPr lang="en-IE" dirty="0">
              <a:latin typeface="Bahnschrift" panose="020B0502040204020203" pitchFamily="34" charset="0"/>
            </a:endParaRPr>
          </a:p>
        </p:txBody>
      </p:sp>
      <p:sp>
        <p:nvSpPr>
          <p:cNvPr id="3" name="Subtitle 2"/>
          <p:cNvSpPr>
            <a:spLocks noGrp="1"/>
          </p:cNvSpPr>
          <p:nvPr>
            <p:ph type="subTitle" idx="1"/>
          </p:nvPr>
        </p:nvSpPr>
        <p:spPr>
          <a:xfrm flipH="1">
            <a:off x="570062" y="1313970"/>
            <a:ext cx="7690310" cy="1814583"/>
          </a:xfrm>
        </p:spPr>
        <p:txBody>
          <a:bodyPr/>
          <a:lstStyle/>
          <a:p>
            <a:pPr algn="l">
              <a:spcBef>
                <a:spcPts val="600"/>
              </a:spcBef>
              <a:buFont typeface="Arial" panose="020B0604020202020204" pitchFamily="34" charset="0"/>
              <a:buChar char="•"/>
            </a:pPr>
            <a:r>
              <a:rPr lang="en-IE" dirty="0" smtClean="0"/>
              <a:t>The natural environment should not be thought of as separate to the built environment, and development programmes should treat nature as an integral part of the human environment.</a:t>
            </a:r>
          </a:p>
          <a:p>
            <a:pPr algn="l">
              <a:spcBef>
                <a:spcPts val="600"/>
              </a:spcBef>
              <a:buFont typeface="Arial" panose="020B0604020202020204" pitchFamily="34" charset="0"/>
              <a:buChar char="•"/>
            </a:pPr>
            <a:r>
              <a:rPr lang="en-IE" dirty="0" smtClean="0"/>
              <a:t>Healthy co-existence with the natural world requires addressing multiple challenges in parallel, such as shifting to green mobility, “re-naturing cities”, and restoring biodiversity.</a:t>
            </a:r>
          </a:p>
          <a:p>
            <a:pPr algn="l">
              <a:spcBef>
                <a:spcPts val="600"/>
              </a:spcBef>
              <a:buFont typeface="Arial" panose="020B0604020202020204" pitchFamily="34" charset="0"/>
              <a:buChar char="•"/>
            </a:pPr>
            <a:r>
              <a:rPr lang="en-IE" dirty="0" smtClean="0"/>
              <a:t>Environmental vulnerability is a threat to both urban and rural areas, proposed solutions may refer to permaculture or agroforestry, ‘smart villages’, sustainable tourism, and the integration of rural-urban dynamics.</a:t>
            </a:r>
          </a:p>
          <a:p>
            <a:pPr algn="l">
              <a:buFont typeface="Arial" panose="020B0604020202020204" pitchFamily="34" charset="0"/>
              <a:buChar char="•"/>
            </a:pPr>
            <a:endParaRPr lang="en-IE" dirty="0"/>
          </a:p>
        </p:txBody>
      </p:sp>
      <p:sp>
        <p:nvSpPr>
          <p:cNvPr id="12" name="Google Shape;208;p32"/>
          <p:cNvSpPr/>
          <p:nvPr/>
        </p:nvSpPr>
        <p:spPr>
          <a:xfrm rot="-5400000">
            <a:off x="1548172" y="2963488"/>
            <a:ext cx="342575" cy="343891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extBox 12"/>
          <p:cNvSpPr txBox="1"/>
          <p:nvPr/>
        </p:nvSpPr>
        <p:spPr>
          <a:xfrm>
            <a:off x="145526" y="4484906"/>
            <a:ext cx="3147864"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Das Perivàllonistisch Manifest, Bavaria</a:t>
            </a:r>
            <a:endParaRPr lang="en-IE" sz="1800" dirty="0">
              <a:solidFill>
                <a:schemeClr val="bg1"/>
              </a:solidFill>
              <a:latin typeface="Bahnschrift Light Condensed" panose="020B0502040204020203" pitchFamily="34" charset="0"/>
            </a:endParaRPr>
          </a:p>
        </p:txBody>
      </p:sp>
    </p:spTree>
    <p:extLst>
      <p:ext uri="{BB962C8B-B14F-4D97-AF65-F5344CB8AC3E}">
        <p14:creationId xmlns:p14="http://schemas.microsoft.com/office/powerpoint/2010/main" val="1407699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611" y="2835518"/>
            <a:ext cx="3417757" cy="2183588"/>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6396" y="2835519"/>
            <a:ext cx="3420856" cy="2186610"/>
          </a:xfrm>
          <a:prstGeom prst="rect">
            <a:avLst/>
          </a:prstGeom>
        </p:spPr>
      </p:pic>
      <p:sp>
        <p:nvSpPr>
          <p:cNvPr id="17" name="Subtitle 2"/>
          <p:cNvSpPr txBox="1">
            <a:spLocks/>
          </p:cNvSpPr>
          <p:nvPr/>
        </p:nvSpPr>
        <p:spPr>
          <a:xfrm flipH="1">
            <a:off x="570065" y="1152602"/>
            <a:ext cx="7427187" cy="135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algn="l">
              <a:spcBef>
                <a:spcPts val="600"/>
              </a:spcBef>
              <a:buFont typeface="Arial" panose="020B0604020202020204" pitchFamily="34" charset="0"/>
              <a:buChar char="•"/>
            </a:pPr>
            <a:r>
              <a:rPr lang="en-IE" dirty="0" smtClean="0"/>
              <a:t>In regions particularly affected by the green transition, it is important to not only focus on sustainability, innovation, and jobs, but also on community-building and cultural heritage.</a:t>
            </a:r>
          </a:p>
          <a:p>
            <a:pPr algn="l">
              <a:spcBef>
                <a:spcPts val="600"/>
              </a:spcBef>
              <a:buFont typeface="Arial" panose="020B0604020202020204" pitchFamily="34" charset="0"/>
              <a:buChar char="•"/>
            </a:pPr>
            <a:r>
              <a:rPr lang="en-IE" dirty="0" smtClean="0"/>
              <a:t>A lack of cultural spaces and places to gather can negatively impact well-being.</a:t>
            </a:r>
          </a:p>
          <a:p>
            <a:pPr algn="l">
              <a:spcBef>
                <a:spcPts val="600"/>
              </a:spcBef>
              <a:buFont typeface="Arial" panose="020B0604020202020204" pitchFamily="34" charset="0"/>
              <a:buChar char="•"/>
            </a:pPr>
            <a:r>
              <a:rPr lang="en-IE" dirty="0" smtClean="0"/>
              <a:t>Culture, art, and local knowledge play important roles in connecting people to the character and traditions of a place, which should not be overwritten by the green or digital transition.</a:t>
            </a:r>
          </a:p>
          <a:p>
            <a:pPr algn="l">
              <a:spcBef>
                <a:spcPts val="600"/>
              </a:spcBef>
              <a:buFont typeface="Arial" panose="020B0604020202020204" pitchFamily="34" charset="0"/>
              <a:buChar char="•"/>
            </a:pPr>
            <a:r>
              <a:rPr lang="en-IE" dirty="0" smtClean="0"/>
              <a:t>Supporting local business and an ‘economy of proximity’.</a:t>
            </a:r>
          </a:p>
        </p:txBody>
      </p:sp>
      <p:sp>
        <p:nvSpPr>
          <p:cNvPr id="12" name="Google Shape;208;p32"/>
          <p:cNvSpPr/>
          <p:nvPr/>
        </p:nvSpPr>
        <p:spPr>
          <a:xfrm rot="-5400000">
            <a:off x="1329279" y="3245609"/>
            <a:ext cx="342575" cy="300113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extBox 12"/>
          <p:cNvSpPr txBox="1"/>
          <p:nvPr/>
        </p:nvSpPr>
        <p:spPr>
          <a:xfrm>
            <a:off x="35581" y="4548132"/>
            <a:ext cx="2928327"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Madrid Río Urban Transformation</a:t>
            </a:r>
            <a:endParaRPr lang="en-IE" sz="1800" dirty="0">
              <a:solidFill>
                <a:schemeClr val="bg1"/>
              </a:solidFill>
              <a:latin typeface="Bahnschrift Light Condensed" panose="020B0502040204020203" pitchFamily="34" charset="0"/>
            </a:endParaRPr>
          </a:p>
        </p:txBody>
      </p:sp>
      <p:sp>
        <p:nvSpPr>
          <p:cNvPr id="16" name="Title 1"/>
          <p:cNvSpPr txBox="1">
            <a:spLocks/>
          </p:cNvSpPr>
          <p:nvPr/>
        </p:nvSpPr>
        <p:spPr>
          <a:xfrm>
            <a:off x="570065" y="468723"/>
            <a:ext cx="5677052" cy="6838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pPr algn="l">
              <a:spcBef>
                <a:spcPts val="300"/>
              </a:spcBef>
            </a:pPr>
            <a:r>
              <a:rPr lang="en-IE" sz="1200" dirty="0" smtClean="0">
                <a:latin typeface="Bahnschrift" panose="020B0502040204020203" pitchFamily="34" charset="0"/>
              </a:rPr>
              <a:t>Thematic axis 2 </a:t>
            </a:r>
            <a:r>
              <a:rPr lang="en-IE" dirty="0" smtClean="0">
                <a:latin typeface="Bahnschrift" panose="020B0502040204020203" pitchFamily="34" charset="0"/>
              </a:rPr>
              <a:t/>
            </a:r>
            <a:br>
              <a:rPr lang="en-IE" dirty="0" smtClean="0">
                <a:latin typeface="Bahnschrift" panose="020B0502040204020203" pitchFamily="34" charset="0"/>
              </a:rPr>
            </a:br>
            <a:r>
              <a:rPr lang="en-IE" dirty="0" smtClean="0">
                <a:latin typeface="Bahnschrift" panose="020B0502040204020203" pitchFamily="34" charset="0"/>
              </a:rPr>
              <a:t>Regaining </a:t>
            </a:r>
            <a:r>
              <a:rPr lang="en-IE" dirty="0">
                <a:latin typeface="Bahnschrift" panose="020B0502040204020203" pitchFamily="34" charset="0"/>
              </a:rPr>
              <a:t>a sense of belonging</a:t>
            </a:r>
          </a:p>
        </p:txBody>
      </p:sp>
      <p:sp>
        <p:nvSpPr>
          <p:cNvPr id="11" name="Google Shape;208;p32"/>
          <p:cNvSpPr/>
          <p:nvPr/>
        </p:nvSpPr>
        <p:spPr>
          <a:xfrm rot="-5400000">
            <a:off x="7594635" y="3502710"/>
            <a:ext cx="342575" cy="248693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extBox 13"/>
          <p:cNvSpPr txBox="1"/>
          <p:nvPr/>
        </p:nvSpPr>
        <p:spPr>
          <a:xfrm>
            <a:off x="6637861" y="4548132"/>
            <a:ext cx="2256122"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The Rivers of Sofia Festival</a:t>
            </a:r>
            <a:endParaRPr lang="en-IE" sz="1800" dirty="0">
              <a:solidFill>
                <a:schemeClr val="bg1"/>
              </a:solidFill>
              <a:latin typeface="Bahnschrift Light Condensed" panose="020B0502040204020203" pitchFamily="34" charset="0"/>
            </a:endParaRPr>
          </a:p>
        </p:txBody>
      </p:sp>
    </p:spTree>
    <p:extLst>
      <p:ext uri="{BB962C8B-B14F-4D97-AF65-F5344CB8AC3E}">
        <p14:creationId xmlns:p14="http://schemas.microsoft.com/office/powerpoint/2010/main" val="2244851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70065" y="468723"/>
            <a:ext cx="3600310" cy="15643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pPr algn="l"/>
            <a:r>
              <a:rPr lang="en-IE" sz="1200" dirty="0" smtClean="0">
                <a:latin typeface="Bahnschrift" panose="020B0502040204020203" pitchFamily="34" charset="0"/>
              </a:rPr>
              <a:t>Thematic axis 3 </a:t>
            </a:r>
            <a:r>
              <a:rPr lang="en-IE" dirty="0" smtClean="0">
                <a:latin typeface="Bahnschrift" panose="020B0502040204020203" pitchFamily="34" charset="0"/>
              </a:rPr>
              <a:t/>
            </a:r>
            <a:br>
              <a:rPr lang="en-IE" dirty="0" smtClean="0">
                <a:latin typeface="Bahnschrift" panose="020B0502040204020203" pitchFamily="34" charset="0"/>
              </a:rPr>
            </a:br>
            <a:r>
              <a:rPr lang="en-IE" dirty="0">
                <a:latin typeface="Bahnschrift" panose="020B0502040204020203" pitchFamily="34" charset="0"/>
              </a:rPr>
              <a:t>Prioritising the places and people that need the most</a:t>
            </a:r>
          </a:p>
        </p:txBody>
      </p:sp>
      <p:grpSp>
        <p:nvGrpSpPr>
          <p:cNvPr id="8" name="Group 7"/>
          <p:cNvGrpSpPr/>
          <p:nvPr/>
        </p:nvGrpSpPr>
        <p:grpSpPr>
          <a:xfrm>
            <a:off x="5221988" y="3901969"/>
            <a:ext cx="2545121" cy="369332"/>
            <a:chOff x="5614422" y="3706137"/>
            <a:chExt cx="2203157" cy="369332"/>
          </a:xfrm>
        </p:grpSpPr>
        <p:sp>
          <p:nvSpPr>
            <p:cNvPr id="6" name="Google Shape;208;p32"/>
            <p:cNvSpPr/>
            <p:nvPr/>
          </p:nvSpPr>
          <p:spPr>
            <a:xfrm rot="-5400000">
              <a:off x="6544713" y="2802602"/>
              <a:ext cx="342575" cy="220315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Box 6"/>
            <p:cNvSpPr txBox="1"/>
            <p:nvPr/>
          </p:nvSpPr>
          <p:spPr>
            <a:xfrm>
              <a:off x="5759947" y="3706137"/>
              <a:ext cx="1912104"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De-a arhitectura, Romania</a:t>
              </a:r>
              <a:endParaRPr lang="en-IE" sz="1800" dirty="0">
                <a:solidFill>
                  <a:schemeClr val="bg1"/>
                </a:solidFill>
                <a:latin typeface="Bahnschrift Light Condensed" panose="020B0502040204020203" pitchFamily="34" charset="0"/>
              </a:endParaRPr>
            </a:p>
          </p:txBody>
        </p:sp>
      </p:grpSp>
      <p:sp>
        <p:nvSpPr>
          <p:cNvPr id="9" name="Title 1"/>
          <p:cNvSpPr txBox="1">
            <a:spLocks/>
          </p:cNvSpPr>
          <p:nvPr/>
        </p:nvSpPr>
        <p:spPr>
          <a:xfrm>
            <a:off x="570065" y="2547373"/>
            <a:ext cx="3498000" cy="1553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pPr algn="l"/>
            <a:endParaRPr lang="en-IE" dirty="0"/>
          </a:p>
        </p:txBody>
      </p:sp>
      <p:sp>
        <p:nvSpPr>
          <p:cNvPr id="12" name="Subtitle 2"/>
          <p:cNvSpPr txBox="1">
            <a:spLocks/>
          </p:cNvSpPr>
          <p:nvPr/>
        </p:nvSpPr>
        <p:spPr>
          <a:xfrm flipH="1">
            <a:off x="239843" y="2076490"/>
            <a:ext cx="3930532" cy="273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algn="l">
              <a:spcBef>
                <a:spcPts val="600"/>
              </a:spcBef>
              <a:buFont typeface="Arial" panose="020B0604020202020204" pitchFamily="34" charset="0"/>
              <a:buChar char="•"/>
            </a:pPr>
            <a:r>
              <a:rPr lang="en-IE" dirty="0" smtClean="0"/>
              <a:t>Access to decision-making power in design should be open to all, and take into account the specific needs of different groups (with particular outreach to the elderly, the disabled, immigrants, and economically deprived territories).</a:t>
            </a:r>
          </a:p>
          <a:p>
            <a:pPr algn="l">
              <a:spcBef>
                <a:spcPts val="600"/>
              </a:spcBef>
              <a:buFont typeface="Arial" panose="020B0604020202020204" pitchFamily="34" charset="0"/>
              <a:buChar char="•"/>
            </a:pPr>
            <a:r>
              <a:rPr lang="en-IE" dirty="0" smtClean="0"/>
              <a:t>There is a need to connect rural areas with cities, and bridge the digital divide.</a:t>
            </a:r>
          </a:p>
          <a:p>
            <a:pPr algn="l">
              <a:spcBef>
                <a:spcPts val="600"/>
              </a:spcBef>
              <a:buFont typeface="Arial" panose="020B0604020202020204" pitchFamily="34" charset="0"/>
              <a:buChar char="•"/>
            </a:pPr>
            <a:r>
              <a:rPr lang="en-IE" dirty="0" smtClean="0"/>
              <a:t>Housing affordability must be enhanced and access to services, education, employment, green spaces, and infrastructures should be broadened.</a:t>
            </a:r>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4282092" y="1303079"/>
            <a:ext cx="4424915" cy="2488587"/>
          </a:xfrm>
          <a:prstGeom prst="rect">
            <a:avLst/>
          </a:prstGeom>
        </p:spPr>
      </p:pic>
    </p:spTree>
    <p:extLst>
      <p:ext uri="{BB962C8B-B14F-4D97-AF65-F5344CB8AC3E}">
        <p14:creationId xmlns:p14="http://schemas.microsoft.com/office/powerpoint/2010/main" val="3496583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798878" y="386645"/>
            <a:ext cx="4085466" cy="4369319"/>
            <a:chOff x="4771446" y="414077"/>
            <a:chExt cx="4085466" cy="4369319"/>
          </a:xfrm>
        </p:grpSpPr>
        <p:grpSp>
          <p:nvGrpSpPr>
            <p:cNvPr id="12" name="Group 11"/>
            <p:cNvGrpSpPr/>
            <p:nvPr/>
          </p:nvGrpSpPr>
          <p:grpSpPr>
            <a:xfrm>
              <a:off x="5225136" y="414077"/>
              <a:ext cx="3631776" cy="2111748"/>
              <a:chOff x="5377613" y="376601"/>
              <a:chExt cx="3631776" cy="2111748"/>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7613" y="376601"/>
                <a:ext cx="3168516" cy="2111748"/>
              </a:xfrm>
              <a:prstGeom prst="rect">
                <a:avLst/>
              </a:prstGeom>
            </p:spPr>
          </p:pic>
          <p:grpSp>
            <p:nvGrpSpPr>
              <p:cNvPr id="10" name="Group 9"/>
              <p:cNvGrpSpPr/>
              <p:nvPr/>
            </p:nvGrpSpPr>
            <p:grpSpPr>
              <a:xfrm>
                <a:off x="6381696" y="1810859"/>
                <a:ext cx="2627693" cy="369332"/>
                <a:chOff x="6381696" y="1810859"/>
                <a:chExt cx="2627693" cy="369332"/>
              </a:xfrm>
            </p:grpSpPr>
            <p:sp>
              <p:nvSpPr>
                <p:cNvPr id="8" name="Google Shape;208;p32"/>
                <p:cNvSpPr/>
                <p:nvPr/>
              </p:nvSpPr>
              <p:spPr>
                <a:xfrm rot="16200000">
                  <a:off x="7524255" y="695052"/>
                  <a:ext cx="342575" cy="262769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TextBox 8"/>
                <p:cNvSpPr txBox="1"/>
                <p:nvPr/>
              </p:nvSpPr>
              <p:spPr>
                <a:xfrm>
                  <a:off x="6527221" y="1810859"/>
                  <a:ext cx="2340270"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Schoolcampus Neustift, Tirol</a:t>
                  </a:r>
                  <a:endParaRPr lang="en-IE" sz="1800" dirty="0">
                    <a:solidFill>
                      <a:schemeClr val="bg1"/>
                    </a:solidFill>
                    <a:latin typeface="Bahnschrift Light Condensed" panose="020B0502040204020203" pitchFamily="34" charset="0"/>
                  </a:endParaRPr>
                </a:p>
              </p:txBody>
            </p:sp>
          </p:grpSp>
        </p:grpSp>
        <p:grpSp>
          <p:nvGrpSpPr>
            <p:cNvPr id="20" name="Group 19"/>
            <p:cNvGrpSpPr/>
            <p:nvPr/>
          </p:nvGrpSpPr>
          <p:grpSpPr>
            <a:xfrm>
              <a:off x="4771446" y="2669336"/>
              <a:ext cx="3631775" cy="2114060"/>
              <a:chOff x="4771446" y="2669336"/>
              <a:chExt cx="3631775" cy="2114060"/>
            </a:xfrm>
          </p:grpSpPr>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71446" y="2669336"/>
                <a:ext cx="3168516" cy="2114060"/>
              </a:xfrm>
              <a:prstGeom prst="rect">
                <a:avLst/>
              </a:prstGeom>
            </p:spPr>
          </p:pic>
          <p:grpSp>
            <p:nvGrpSpPr>
              <p:cNvPr id="11" name="Group 10"/>
              <p:cNvGrpSpPr/>
              <p:nvPr/>
            </p:nvGrpSpPr>
            <p:grpSpPr>
              <a:xfrm>
                <a:off x="6343809" y="4101282"/>
                <a:ext cx="2059412" cy="369332"/>
                <a:chOff x="6804363" y="4040749"/>
                <a:chExt cx="2059412" cy="369332"/>
              </a:xfrm>
            </p:grpSpPr>
            <p:sp>
              <p:nvSpPr>
                <p:cNvPr id="6" name="Google Shape;208;p32"/>
                <p:cNvSpPr/>
                <p:nvPr/>
              </p:nvSpPr>
              <p:spPr>
                <a:xfrm rot="16200000">
                  <a:off x="7662781" y="3209083"/>
                  <a:ext cx="342575" cy="205941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Box 6"/>
                <p:cNvSpPr txBox="1"/>
                <p:nvPr/>
              </p:nvSpPr>
              <p:spPr>
                <a:xfrm>
                  <a:off x="6949889" y="4040749"/>
                  <a:ext cx="1768359"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InnoRenew</a:t>
                  </a:r>
                  <a:r>
                    <a:rPr lang="en-IE" sz="1800" dirty="0">
                      <a:solidFill>
                        <a:schemeClr val="bg1"/>
                      </a:solidFill>
                      <a:latin typeface="Bahnschrift Light Condensed" panose="020B0502040204020203" pitchFamily="34" charset="0"/>
                    </a:rPr>
                    <a:t> </a:t>
                  </a:r>
                  <a:r>
                    <a:rPr lang="en-IE" sz="1800" dirty="0" smtClean="0">
                      <a:solidFill>
                        <a:schemeClr val="bg1"/>
                      </a:solidFill>
                      <a:latin typeface="Bahnschrift Light Condensed" panose="020B0502040204020203" pitchFamily="34" charset="0"/>
                    </a:rPr>
                    <a:t>CoE, Izola</a:t>
                  </a:r>
                  <a:endParaRPr lang="en-IE" sz="1800" dirty="0">
                    <a:solidFill>
                      <a:schemeClr val="bg1"/>
                    </a:solidFill>
                    <a:latin typeface="Bahnschrift Light Condensed" panose="020B0502040204020203" pitchFamily="34" charset="0"/>
                  </a:endParaRPr>
                </a:p>
              </p:txBody>
            </p:sp>
          </p:grpSp>
        </p:grpSp>
      </p:grpSp>
      <p:sp>
        <p:nvSpPr>
          <p:cNvPr id="18" name="Title 1"/>
          <p:cNvSpPr txBox="1">
            <a:spLocks/>
          </p:cNvSpPr>
          <p:nvPr/>
        </p:nvSpPr>
        <p:spPr>
          <a:xfrm>
            <a:off x="570064" y="253439"/>
            <a:ext cx="4614857" cy="15643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pPr algn="l"/>
            <a:r>
              <a:rPr lang="en-IE" sz="1200" dirty="0" smtClean="0">
                <a:latin typeface="Bahnschrift" panose="020B0502040204020203" pitchFamily="34" charset="0"/>
              </a:rPr>
              <a:t>Thematic axis 4</a:t>
            </a:r>
            <a:r>
              <a:rPr lang="en-IE" dirty="0" smtClean="0">
                <a:latin typeface="Bahnschrift" panose="020B0502040204020203" pitchFamily="34" charset="0"/>
              </a:rPr>
              <a:t/>
            </a:r>
            <a:br>
              <a:rPr lang="en-IE" dirty="0" smtClean="0">
                <a:latin typeface="Bahnschrift" panose="020B0502040204020203" pitchFamily="34" charset="0"/>
              </a:rPr>
            </a:br>
            <a:r>
              <a:rPr lang="en-IE" dirty="0" smtClean="0">
                <a:latin typeface="Bahnschrift" panose="020B0502040204020203" pitchFamily="34" charset="0"/>
              </a:rPr>
              <a:t>Fostering long-term, life cycle, and circular thinking</a:t>
            </a:r>
            <a:endParaRPr lang="en-IE" dirty="0">
              <a:latin typeface="Bahnschrift" panose="020B0502040204020203" pitchFamily="34" charset="0"/>
            </a:endParaRPr>
          </a:p>
        </p:txBody>
      </p:sp>
      <p:sp>
        <p:nvSpPr>
          <p:cNvPr id="23" name="Subtitle 22"/>
          <p:cNvSpPr>
            <a:spLocks noGrp="1"/>
          </p:cNvSpPr>
          <p:nvPr>
            <p:ph type="subTitle" idx="1"/>
          </p:nvPr>
        </p:nvSpPr>
        <p:spPr>
          <a:xfrm flipH="1">
            <a:off x="570064" y="1727006"/>
            <a:ext cx="3667828" cy="2796636"/>
          </a:xfrm>
        </p:spPr>
        <p:txBody>
          <a:bodyPr/>
          <a:lstStyle/>
          <a:p>
            <a:pPr algn="l">
              <a:spcBef>
                <a:spcPts val="600"/>
              </a:spcBef>
              <a:buFont typeface="Arial" panose="020B0604020202020204" pitchFamily="34" charset="0"/>
              <a:buChar char="•"/>
            </a:pPr>
            <a:r>
              <a:rPr lang="en-IE" dirty="0" smtClean="0"/>
              <a:t>There is an urgent need to tackle the unsustainable use of resources across industries, and move towards a circular economy.</a:t>
            </a:r>
          </a:p>
          <a:p>
            <a:pPr algn="l">
              <a:spcBef>
                <a:spcPts val="600"/>
              </a:spcBef>
              <a:buFont typeface="Arial" panose="020B0604020202020204" pitchFamily="34" charset="0"/>
              <a:buChar char="•"/>
            </a:pPr>
            <a:r>
              <a:rPr lang="en-IE" dirty="0" smtClean="0"/>
              <a:t>For construction, the main message is to avoid demolition and new construction in favour of rehabilitation and adaptive re-use.</a:t>
            </a:r>
          </a:p>
          <a:p>
            <a:pPr algn="l">
              <a:spcBef>
                <a:spcPts val="600"/>
              </a:spcBef>
              <a:buFont typeface="Arial" panose="020B0604020202020204" pitchFamily="34" charset="0"/>
              <a:buChar char="•"/>
            </a:pPr>
            <a:r>
              <a:rPr lang="en-IE" dirty="0" smtClean="0"/>
              <a:t>Taking advantage of nature-based solutions, materials, and skills is essential.</a:t>
            </a:r>
          </a:p>
          <a:p>
            <a:pPr algn="l">
              <a:spcBef>
                <a:spcPts val="600"/>
              </a:spcBef>
              <a:buFont typeface="Arial" panose="020B0604020202020204" pitchFamily="34" charset="0"/>
              <a:buChar char="•"/>
            </a:pPr>
            <a:r>
              <a:rPr lang="en-IE" dirty="0" smtClean="0"/>
              <a:t>It is imperative to adapt the mentality around development to embrace a long-term perspective and life cycle thinking.</a:t>
            </a:r>
            <a:endParaRPr lang="en-IE" dirty="0"/>
          </a:p>
        </p:txBody>
      </p:sp>
    </p:spTree>
    <p:extLst>
      <p:ext uri="{BB962C8B-B14F-4D97-AF65-F5344CB8AC3E}">
        <p14:creationId xmlns:p14="http://schemas.microsoft.com/office/powerpoint/2010/main" val="2432296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462" y="1397561"/>
            <a:ext cx="8431078" cy="3235606"/>
          </a:xfrm>
          <a:prstGeom prst="rect">
            <a:avLst/>
          </a:prstGeom>
        </p:spPr>
      </p:pic>
      <p:sp>
        <p:nvSpPr>
          <p:cNvPr id="8" name="TextBox 7"/>
          <p:cNvSpPr txBox="1"/>
          <p:nvPr/>
        </p:nvSpPr>
        <p:spPr>
          <a:xfrm>
            <a:off x="356462" y="511445"/>
            <a:ext cx="8431078" cy="707886"/>
          </a:xfrm>
          <a:prstGeom prst="rect">
            <a:avLst/>
          </a:prstGeom>
          <a:noFill/>
        </p:spPr>
        <p:txBody>
          <a:bodyPr wrap="square" rtlCol="0">
            <a:spAutoFit/>
          </a:bodyPr>
          <a:lstStyle/>
          <a:p>
            <a:r>
              <a:rPr lang="en-IE" sz="4000" b="1" dirty="0" smtClean="0">
                <a:solidFill>
                  <a:srgbClr val="3366CC"/>
                </a:solidFill>
                <a:latin typeface="Bahnschrift SemiBold SemiConden" panose="020B0502040204020203" pitchFamily="34" charset="0"/>
              </a:rPr>
              <a:t>New European Bauhaus policy ecosystem</a:t>
            </a:r>
            <a:endParaRPr lang="en-IE" sz="4000" b="1" dirty="0">
              <a:solidFill>
                <a:srgbClr val="3366CC"/>
              </a:solidFill>
              <a:latin typeface="Bahnschrift SemiBold SemiConden" panose="020B0502040204020203" pitchFamily="34" charset="0"/>
            </a:endParaRPr>
          </a:p>
        </p:txBody>
      </p:sp>
    </p:spTree>
    <p:extLst>
      <p:ext uri="{BB962C8B-B14F-4D97-AF65-F5344CB8AC3E}">
        <p14:creationId xmlns:p14="http://schemas.microsoft.com/office/powerpoint/2010/main" val="4230830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6990" y="316522"/>
            <a:ext cx="4312627" cy="4510456"/>
          </a:xfrm>
          <a:prstGeom prst="rect">
            <a:avLst/>
          </a:prstGeom>
        </p:spPr>
      </p:pic>
      <p:sp>
        <p:nvSpPr>
          <p:cNvPr id="2" name="Title 1"/>
          <p:cNvSpPr>
            <a:spLocks noGrp="1"/>
          </p:cNvSpPr>
          <p:nvPr>
            <p:ph type="title"/>
          </p:nvPr>
        </p:nvSpPr>
        <p:spPr>
          <a:xfrm>
            <a:off x="343572" y="368988"/>
            <a:ext cx="3514709" cy="896700"/>
          </a:xfrm>
        </p:spPr>
        <p:txBody>
          <a:bodyPr/>
          <a:lstStyle/>
          <a:p>
            <a:pPr algn="l"/>
            <a:r>
              <a:rPr lang="en-IE" dirty="0" smtClean="0"/>
              <a:t>Role of</a:t>
            </a:r>
            <a:br>
              <a:rPr lang="en-IE" dirty="0" smtClean="0"/>
            </a:br>
            <a:r>
              <a:rPr lang="en-IE" dirty="0" smtClean="0"/>
              <a:t>cohesion </a:t>
            </a:r>
            <a:r>
              <a:rPr lang="en-IE" dirty="0"/>
              <a:t>p</a:t>
            </a:r>
            <a:r>
              <a:rPr lang="en-IE" dirty="0" smtClean="0"/>
              <a:t>olicy</a:t>
            </a:r>
            <a:endParaRPr lang="en-IE" dirty="0"/>
          </a:p>
        </p:txBody>
      </p:sp>
      <p:sp>
        <p:nvSpPr>
          <p:cNvPr id="3" name="Subtitle 2"/>
          <p:cNvSpPr>
            <a:spLocks noGrp="1"/>
          </p:cNvSpPr>
          <p:nvPr>
            <p:ph type="subTitle" idx="1"/>
          </p:nvPr>
        </p:nvSpPr>
        <p:spPr>
          <a:xfrm flipH="1">
            <a:off x="209858" y="1356077"/>
            <a:ext cx="4092318" cy="3110992"/>
          </a:xfrm>
        </p:spPr>
        <p:txBody>
          <a:bodyPr/>
          <a:lstStyle/>
          <a:p>
            <a:pPr algn="l">
              <a:spcBef>
                <a:spcPts val="600"/>
              </a:spcBef>
            </a:pPr>
            <a:r>
              <a:rPr lang="en-IE" dirty="0" smtClean="0"/>
              <a:t>Concrete actions to contribute to NEB:</a:t>
            </a:r>
          </a:p>
          <a:p>
            <a:pPr marL="540000" algn="l">
              <a:lnSpc>
                <a:spcPct val="150000"/>
              </a:lnSpc>
              <a:spcBef>
                <a:spcPts val="600"/>
              </a:spcBef>
              <a:buFont typeface="Arial" panose="020B0604020202020204" pitchFamily="34" charset="0"/>
              <a:buChar char="•"/>
            </a:pPr>
            <a:r>
              <a:rPr lang="en-IE" dirty="0" smtClean="0"/>
              <a:t>Technical </a:t>
            </a:r>
            <a:r>
              <a:rPr lang="en-IE" dirty="0"/>
              <a:t>assistance in capacity </a:t>
            </a:r>
            <a:r>
              <a:rPr lang="en-IE" dirty="0" smtClean="0"/>
              <a:t>building</a:t>
            </a:r>
          </a:p>
          <a:p>
            <a:pPr marL="540000" lvl="0" algn="l">
              <a:lnSpc>
                <a:spcPct val="150000"/>
              </a:lnSpc>
              <a:buClr>
                <a:srgbClr val="434343"/>
              </a:buClr>
              <a:buFont typeface="Arial" panose="020B0604020202020204" pitchFamily="34" charset="0"/>
              <a:buChar char="•"/>
            </a:pPr>
            <a:r>
              <a:rPr lang="en-IE" dirty="0" smtClean="0"/>
              <a:t>Investigating </a:t>
            </a:r>
            <a:r>
              <a:rPr lang="en-IE" dirty="0"/>
              <a:t>the enabling/inhibiting conditions for New European Bauhaus </a:t>
            </a:r>
            <a:r>
              <a:rPr lang="en-IE" dirty="0" smtClean="0"/>
              <a:t>projects.</a:t>
            </a:r>
            <a:endParaRPr lang="en-IE" dirty="0" smtClean="0">
              <a:solidFill>
                <a:srgbClr val="434343"/>
              </a:solidFill>
            </a:endParaRPr>
          </a:p>
          <a:p>
            <a:pPr marL="540000" lvl="0" algn="l">
              <a:lnSpc>
                <a:spcPct val="150000"/>
              </a:lnSpc>
              <a:buClr>
                <a:srgbClr val="434343"/>
              </a:buClr>
              <a:buFont typeface="Arial" panose="020B0604020202020204" pitchFamily="34" charset="0"/>
              <a:buChar char="•"/>
            </a:pPr>
            <a:r>
              <a:rPr lang="en-IE" dirty="0" smtClean="0">
                <a:solidFill>
                  <a:srgbClr val="434343"/>
                </a:solidFill>
              </a:rPr>
              <a:t>Identifying </a:t>
            </a:r>
            <a:r>
              <a:rPr lang="en-IE" dirty="0">
                <a:solidFill>
                  <a:srgbClr val="434343"/>
                </a:solidFill>
              </a:rPr>
              <a:t>funding </a:t>
            </a:r>
            <a:r>
              <a:rPr lang="en-IE" dirty="0" smtClean="0">
                <a:solidFill>
                  <a:srgbClr val="434343"/>
                </a:solidFill>
              </a:rPr>
              <a:t>sources – including dedicated financial instrument (upcoming)</a:t>
            </a:r>
            <a:endParaRPr lang="en-IE" dirty="0"/>
          </a:p>
          <a:p>
            <a:pPr marL="540000" algn="l">
              <a:lnSpc>
                <a:spcPct val="150000"/>
              </a:lnSpc>
              <a:buFont typeface="Arial" panose="020B0604020202020204" pitchFamily="34" charset="0"/>
              <a:buChar char="•"/>
            </a:pPr>
            <a:r>
              <a:rPr lang="en-IE" dirty="0" smtClean="0"/>
              <a:t>Developing sound processes </a:t>
            </a:r>
            <a:r>
              <a:rPr lang="en-IE" dirty="0"/>
              <a:t>underpinning </a:t>
            </a:r>
            <a:r>
              <a:rPr lang="en-IE" dirty="0" smtClean="0"/>
              <a:t>co-design </a:t>
            </a:r>
            <a:r>
              <a:rPr lang="en-IE" dirty="0"/>
              <a:t>at the local </a:t>
            </a:r>
            <a:r>
              <a:rPr lang="en-IE" dirty="0" smtClean="0"/>
              <a:t>level</a:t>
            </a:r>
          </a:p>
          <a:p>
            <a:pPr marL="540000" algn="l">
              <a:lnSpc>
                <a:spcPct val="150000"/>
              </a:lnSpc>
              <a:buFont typeface="Arial" panose="020B0604020202020204" pitchFamily="34" charset="0"/>
              <a:buChar char="•"/>
            </a:pPr>
            <a:r>
              <a:rPr lang="en-IE" dirty="0" smtClean="0"/>
              <a:t>Financing individual Bauhaus-suitable projects via existing funds</a:t>
            </a:r>
          </a:p>
        </p:txBody>
      </p:sp>
    </p:spTree>
    <p:extLst>
      <p:ext uri="{BB962C8B-B14F-4D97-AF65-F5344CB8AC3E}">
        <p14:creationId xmlns:p14="http://schemas.microsoft.com/office/powerpoint/2010/main" val="2833023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r="17040"/>
          <a:stretch/>
        </p:blipFill>
        <p:spPr>
          <a:xfrm>
            <a:off x="1877061" y="3416"/>
            <a:ext cx="7266939" cy="5143499"/>
          </a:xfrm>
          <a:prstGeom prst="rect">
            <a:avLst/>
          </a:prstGeom>
        </p:spPr>
      </p:pic>
      <p:sp>
        <p:nvSpPr>
          <p:cNvPr id="36" name="Right Triangle 35"/>
          <p:cNvSpPr/>
          <p:nvPr/>
        </p:nvSpPr>
        <p:spPr>
          <a:xfrm rot="5400000">
            <a:off x="2403609" y="1789046"/>
            <a:ext cx="5146913" cy="156882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p:cNvSpPr/>
          <p:nvPr/>
        </p:nvSpPr>
        <p:spPr>
          <a:xfrm>
            <a:off x="0" y="0"/>
            <a:ext cx="4192654" cy="5146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p:cNvSpPr txBox="1"/>
          <p:nvPr/>
        </p:nvSpPr>
        <p:spPr>
          <a:xfrm>
            <a:off x="425022" y="1944447"/>
            <a:ext cx="4088707" cy="2195473"/>
          </a:xfrm>
          <a:prstGeom prst="rect">
            <a:avLst/>
          </a:prstGeom>
          <a:noFill/>
        </p:spPr>
        <p:txBody>
          <a:bodyPr wrap="square" rtlCol="0">
            <a:spAutoFit/>
          </a:bodyPr>
          <a:lstStyle/>
          <a:p>
            <a:pPr>
              <a:spcAft>
                <a:spcPts val="600"/>
              </a:spcAft>
            </a:pPr>
            <a:r>
              <a:rPr lang="en-IE" sz="1200" b="1" dirty="0" smtClean="0">
                <a:latin typeface="Catamaran Light"/>
              </a:rPr>
              <a:t>Potential for EC Technical Assistance actions 2022</a:t>
            </a:r>
          </a:p>
          <a:p>
            <a:pPr marL="285750" indent="-285750">
              <a:spcAft>
                <a:spcPts val="400"/>
              </a:spcAft>
              <a:buFont typeface="Arial" panose="020B0604020202020204" pitchFamily="34" charset="0"/>
              <a:buChar char="•"/>
            </a:pPr>
            <a:r>
              <a:rPr lang="en-IE" sz="1200" dirty="0" smtClean="0">
                <a:latin typeface="Catamaran Light"/>
              </a:rPr>
              <a:t>Further technical meetings to discuss possible TA provision</a:t>
            </a:r>
          </a:p>
          <a:p>
            <a:pPr marL="285750" indent="-285750">
              <a:spcAft>
                <a:spcPts val="400"/>
              </a:spcAft>
              <a:buFont typeface="Arial" panose="020B0604020202020204" pitchFamily="34" charset="0"/>
              <a:buChar char="•"/>
            </a:pPr>
            <a:r>
              <a:rPr lang="en-IE" sz="1200" dirty="0">
                <a:latin typeface="Catamaran Light"/>
              </a:rPr>
              <a:t>P</a:t>
            </a:r>
            <a:r>
              <a:rPr lang="en-IE" sz="1200" dirty="0" smtClean="0">
                <a:latin typeface="Catamaran Light"/>
              </a:rPr>
              <a:t>roduce a Terms of Reference document based on local priorities</a:t>
            </a:r>
          </a:p>
          <a:p>
            <a:pPr marL="285750" indent="-285750">
              <a:buFont typeface="Arial" panose="020B0604020202020204" pitchFamily="34" charset="0"/>
              <a:buChar char="•"/>
            </a:pPr>
            <a:r>
              <a:rPr lang="en-IE" sz="1200" dirty="0" smtClean="0">
                <a:latin typeface="Catamaran Light"/>
              </a:rPr>
              <a:t>Consider NEB criteria in project selection</a:t>
            </a:r>
          </a:p>
          <a:p>
            <a:pPr marL="285750" indent="-285750">
              <a:buFont typeface="Arial" panose="020B0604020202020204" pitchFamily="34" charset="0"/>
              <a:buChar char="•"/>
            </a:pPr>
            <a:endParaRPr lang="en-IE" sz="1200" dirty="0">
              <a:latin typeface="Catamaran Light"/>
            </a:endParaRPr>
          </a:p>
          <a:p>
            <a:pPr>
              <a:spcAft>
                <a:spcPts val="600"/>
              </a:spcAft>
            </a:pPr>
            <a:r>
              <a:rPr lang="en-IE" sz="1200" b="1" dirty="0" smtClean="0">
                <a:latin typeface="Catamaran Light"/>
              </a:rPr>
              <a:t>Expand the NEB network</a:t>
            </a:r>
          </a:p>
          <a:p>
            <a:pPr marL="285750" indent="-285750">
              <a:spcAft>
                <a:spcPts val="400"/>
              </a:spcAft>
              <a:buFont typeface="Arial" panose="020B0604020202020204" pitchFamily="34" charset="0"/>
              <a:buChar char="•"/>
            </a:pPr>
            <a:r>
              <a:rPr lang="en-IE" sz="1200" dirty="0" smtClean="0">
                <a:latin typeface="Catamaran Light"/>
              </a:rPr>
              <a:t>Involve more stakeholders in the network of </a:t>
            </a:r>
            <a:br>
              <a:rPr lang="en-IE" sz="1200" dirty="0" smtClean="0">
                <a:latin typeface="Catamaran Light"/>
              </a:rPr>
            </a:br>
            <a:r>
              <a:rPr lang="en-IE" sz="1200" dirty="0" smtClean="0">
                <a:latin typeface="Catamaran Light"/>
              </a:rPr>
              <a:t>NEB official partners</a:t>
            </a:r>
          </a:p>
        </p:txBody>
      </p:sp>
      <p:sp>
        <p:nvSpPr>
          <p:cNvPr id="17" name="TextBox 16"/>
          <p:cNvSpPr txBox="1"/>
          <p:nvPr/>
        </p:nvSpPr>
        <p:spPr>
          <a:xfrm>
            <a:off x="470764" y="1199355"/>
            <a:ext cx="3960435" cy="461665"/>
          </a:xfrm>
          <a:prstGeom prst="rect">
            <a:avLst/>
          </a:prstGeom>
          <a:noFill/>
        </p:spPr>
        <p:txBody>
          <a:bodyPr wrap="square" rtlCol="0">
            <a:spAutoFit/>
          </a:bodyPr>
          <a:lstStyle/>
          <a:p>
            <a:pPr marL="285750" indent="-285750">
              <a:buFont typeface="Arial" panose="020B0604020202020204" pitchFamily="34" charset="0"/>
              <a:buChar char="•"/>
            </a:pPr>
            <a:r>
              <a:rPr lang="en-IE" sz="1200" dirty="0">
                <a:latin typeface="Catamaran Light"/>
              </a:rPr>
              <a:t>Establish a </a:t>
            </a:r>
            <a:r>
              <a:rPr lang="en-IE" sz="1200" b="1" dirty="0">
                <a:latin typeface="Catamaran Light"/>
              </a:rPr>
              <a:t>point of contact </a:t>
            </a:r>
            <a:r>
              <a:rPr lang="en-IE" sz="1200" dirty="0">
                <a:latin typeface="Catamaran Light"/>
              </a:rPr>
              <a:t>between </a:t>
            </a:r>
            <a:r>
              <a:rPr lang="en-IE" sz="1200" dirty="0" smtClean="0">
                <a:latin typeface="Catamaran Light"/>
              </a:rPr>
              <a:t>Slovenian authorities </a:t>
            </a:r>
            <a:r>
              <a:rPr lang="en-IE" sz="1200" dirty="0">
                <a:latin typeface="Catamaran Light"/>
              </a:rPr>
              <a:t>and DG REGIO</a:t>
            </a:r>
          </a:p>
        </p:txBody>
      </p:sp>
      <p:grpSp>
        <p:nvGrpSpPr>
          <p:cNvPr id="38" name="Group 37"/>
          <p:cNvGrpSpPr/>
          <p:nvPr/>
        </p:nvGrpSpPr>
        <p:grpSpPr>
          <a:xfrm>
            <a:off x="425023" y="334794"/>
            <a:ext cx="2198806" cy="627880"/>
            <a:chOff x="343724" y="430524"/>
            <a:chExt cx="4303227" cy="1420729"/>
          </a:xfrm>
        </p:grpSpPr>
        <p:sp>
          <p:nvSpPr>
            <p:cNvPr id="39" name="Rectangle 38"/>
            <p:cNvSpPr/>
            <p:nvPr/>
          </p:nvSpPr>
          <p:spPr>
            <a:xfrm>
              <a:off x="343724" y="574409"/>
              <a:ext cx="4164459" cy="1276844"/>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0" name="Rectangle 39"/>
            <p:cNvSpPr/>
            <p:nvPr/>
          </p:nvSpPr>
          <p:spPr>
            <a:xfrm>
              <a:off x="482492" y="430524"/>
              <a:ext cx="4164459" cy="127684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1" name="Title 1"/>
            <p:cNvSpPr txBox="1">
              <a:spLocks/>
            </p:cNvSpPr>
            <p:nvPr/>
          </p:nvSpPr>
          <p:spPr>
            <a:xfrm>
              <a:off x="659566" y="697957"/>
              <a:ext cx="3848616" cy="89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pPr algn="l"/>
              <a:r>
                <a:rPr lang="en-IE" dirty="0" smtClean="0">
                  <a:latin typeface="Bahnschrift" panose="020B0502040204020203" pitchFamily="34" charset="0"/>
                </a:rPr>
                <a:t>Next steps</a:t>
              </a:r>
              <a:endParaRPr lang="en-IE" dirty="0">
                <a:latin typeface="Bahnschrift" panose="020B0502040204020203" pitchFamily="34" charset="0"/>
              </a:endParaRPr>
            </a:p>
          </p:txBody>
        </p:sp>
      </p:grpSp>
    </p:spTree>
    <p:extLst>
      <p:ext uri="{BB962C8B-B14F-4D97-AF65-F5344CB8AC3E}">
        <p14:creationId xmlns:p14="http://schemas.microsoft.com/office/powerpoint/2010/main" val="3647070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25022" y="349783"/>
            <a:ext cx="6095699" cy="1352893"/>
            <a:chOff x="343724" y="464442"/>
            <a:chExt cx="4303227" cy="1352893"/>
          </a:xfrm>
        </p:grpSpPr>
        <p:sp>
          <p:nvSpPr>
            <p:cNvPr id="7" name="Rectangle 6"/>
            <p:cNvSpPr/>
            <p:nvPr/>
          </p:nvSpPr>
          <p:spPr>
            <a:xfrm>
              <a:off x="343724" y="540492"/>
              <a:ext cx="4164458" cy="1276843"/>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Rectangle 7"/>
            <p:cNvSpPr/>
            <p:nvPr/>
          </p:nvSpPr>
          <p:spPr>
            <a:xfrm>
              <a:off x="482493" y="464442"/>
              <a:ext cx="4164458" cy="127684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itle 1"/>
            <p:cNvSpPr txBox="1">
              <a:spLocks/>
            </p:cNvSpPr>
            <p:nvPr/>
          </p:nvSpPr>
          <p:spPr>
            <a:xfrm>
              <a:off x="659566" y="697957"/>
              <a:ext cx="3848616" cy="89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pPr algn="l"/>
              <a:r>
                <a:rPr lang="en-IE" dirty="0" smtClean="0">
                  <a:latin typeface="Bahnschrift" panose="020B0502040204020203" pitchFamily="34" charset="0"/>
                </a:rPr>
                <a:t>Initial thoughts on EC Technical Assistance actions for 2022</a:t>
              </a:r>
              <a:endParaRPr lang="en-IE" dirty="0">
                <a:latin typeface="Bahnschrift" panose="020B0502040204020203" pitchFamily="34" charset="0"/>
              </a:endParaRPr>
            </a:p>
          </p:txBody>
        </p:sp>
      </p:grpSp>
      <p:sp>
        <p:nvSpPr>
          <p:cNvPr id="11" name="Subtitle 2"/>
          <p:cNvSpPr txBox="1">
            <a:spLocks/>
          </p:cNvSpPr>
          <p:nvPr/>
        </p:nvSpPr>
        <p:spPr>
          <a:xfrm flipH="1">
            <a:off x="480204" y="1778726"/>
            <a:ext cx="6917442" cy="3185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marL="152400" indent="0" algn="l"/>
            <a:r>
              <a:rPr lang="en-IE" sz="1600" dirty="0"/>
              <a:t>Contracting an </a:t>
            </a:r>
            <a:r>
              <a:rPr lang="en-IE" sz="1600" b="1" dirty="0"/>
              <a:t>independent</a:t>
            </a:r>
            <a:r>
              <a:rPr lang="en-IE" sz="1600" dirty="0"/>
              <a:t> </a:t>
            </a:r>
            <a:r>
              <a:rPr lang="en-IE" sz="1600" b="1" dirty="0" smtClean="0"/>
              <a:t>expert </a:t>
            </a:r>
            <a:r>
              <a:rPr lang="en-IE" sz="1600" dirty="0"/>
              <a:t>to provide </a:t>
            </a:r>
            <a:r>
              <a:rPr lang="en-IE" sz="1600" dirty="0" smtClean="0"/>
              <a:t>tailored </a:t>
            </a:r>
            <a:r>
              <a:rPr lang="en-IE" sz="1600" dirty="0"/>
              <a:t>support </a:t>
            </a:r>
            <a:r>
              <a:rPr lang="en-IE" sz="1600" dirty="0" smtClean="0"/>
              <a:t>for </a:t>
            </a:r>
            <a:r>
              <a:rPr lang="en-IE" sz="1600" dirty="0"/>
              <a:t>‘</a:t>
            </a:r>
            <a:r>
              <a:rPr lang="en-IE" sz="1600" b="1" dirty="0" smtClean="0"/>
              <a:t>mainstreaming</a:t>
            </a:r>
            <a:r>
              <a:rPr lang="en-IE" sz="1600" dirty="0" smtClean="0"/>
              <a:t>’ </a:t>
            </a:r>
            <a:r>
              <a:rPr lang="en-IE" sz="1600" dirty="0"/>
              <a:t>NEB principles into </a:t>
            </a:r>
            <a:r>
              <a:rPr lang="en-IE" sz="1600" dirty="0" smtClean="0"/>
              <a:t>programmes and development </a:t>
            </a:r>
            <a:r>
              <a:rPr lang="en-IE" sz="1600" dirty="0"/>
              <a:t>strategies</a:t>
            </a:r>
          </a:p>
          <a:p>
            <a:pPr marL="152400" indent="0" algn="l"/>
            <a:endParaRPr lang="en-IE" sz="1600" dirty="0" smtClean="0"/>
          </a:p>
          <a:p>
            <a:pPr marL="152400" indent="0" algn="l">
              <a:spcAft>
                <a:spcPts val="600"/>
              </a:spcAft>
            </a:pPr>
            <a:r>
              <a:rPr lang="en-IE" sz="1600" dirty="0" smtClean="0"/>
              <a:t>Potentially by:</a:t>
            </a:r>
          </a:p>
          <a:p>
            <a:pPr marL="323850" indent="-171450" algn="l">
              <a:spcAft>
                <a:spcPts val="600"/>
              </a:spcAft>
              <a:buFont typeface="Courier New" panose="02070309020205020404" pitchFamily="49" charset="0"/>
              <a:buChar char="o"/>
            </a:pPr>
            <a:r>
              <a:rPr lang="en-IE" sz="1600" dirty="0" smtClean="0"/>
              <a:t>Developing concrete recommendations for </a:t>
            </a:r>
            <a:r>
              <a:rPr lang="en-IE" sz="1600" dirty="0" smtClean="0">
                <a:solidFill>
                  <a:schemeClr val="tx1"/>
                </a:solidFill>
              </a:rPr>
              <a:t>an effective work approach</a:t>
            </a:r>
          </a:p>
          <a:p>
            <a:pPr marL="323850" indent="-171450" algn="l">
              <a:spcAft>
                <a:spcPts val="600"/>
              </a:spcAft>
              <a:buFont typeface="Courier New" panose="02070309020205020404" pitchFamily="49" charset="0"/>
              <a:buChar char="o"/>
            </a:pPr>
            <a:r>
              <a:rPr lang="en-IE" sz="1600" dirty="0" smtClean="0"/>
              <a:t>Reviewing relevant programmes and strategies and identifying where potential NEB projects can be smoothly implemented</a:t>
            </a:r>
          </a:p>
          <a:p>
            <a:pPr marL="323850" indent="-171450" algn="l">
              <a:spcAft>
                <a:spcPts val="600"/>
              </a:spcAft>
              <a:buFont typeface="Courier New" panose="02070309020205020404" pitchFamily="49" charset="0"/>
              <a:buChar char="o"/>
            </a:pPr>
            <a:r>
              <a:rPr lang="en-IE" sz="1600" dirty="0" smtClean="0"/>
              <a:t>Creating a ‘best practices’ guide to inform the integration of NEB principles into action (PA, OPs)</a:t>
            </a:r>
          </a:p>
          <a:p>
            <a:pPr marL="323850" indent="-171450" algn="l">
              <a:buFont typeface="Arial" panose="020B0604020202020204" pitchFamily="34" charset="0"/>
              <a:buChar char="•"/>
            </a:pPr>
            <a:endParaRPr lang="en-IE" dirty="0" smtClean="0"/>
          </a:p>
          <a:p>
            <a:pPr marL="323850" indent="-171450" algn="l">
              <a:buFont typeface="Arial" panose="020B0604020202020204" pitchFamily="34" charset="0"/>
              <a:buChar char="•"/>
            </a:pPr>
            <a:endParaRPr lang="en-IE" dirty="0"/>
          </a:p>
        </p:txBody>
      </p:sp>
    </p:spTree>
    <p:extLst>
      <p:ext uri="{BB962C8B-B14F-4D97-AF65-F5344CB8AC3E}">
        <p14:creationId xmlns:p14="http://schemas.microsoft.com/office/powerpoint/2010/main" val="1650523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4"/>
        <p:cNvGrpSpPr/>
        <p:nvPr/>
      </p:nvGrpSpPr>
      <p:grpSpPr>
        <a:xfrm>
          <a:off x="0" y="0"/>
          <a:ext cx="0" cy="0"/>
          <a:chOff x="0" y="0"/>
          <a:chExt cx="0" cy="0"/>
        </a:xfrm>
      </p:grpSpPr>
      <p:sp>
        <p:nvSpPr>
          <p:cNvPr id="9" name="Rectangle 8"/>
          <p:cNvSpPr/>
          <p:nvPr/>
        </p:nvSpPr>
        <p:spPr>
          <a:xfrm>
            <a:off x="2626732" y="0"/>
            <a:ext cx="6517267" cy="51407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6" name="Google Shape;146;p28"/>
          <p:cNvSpPr/>
          <p:nvPr/>
        </p:nvSpPr>
        <p:spPr>
          <a:xfrm rot="-5400000" flipH="1">
            <a:off x="-1258359" y="1258410"/>
            <a:ext cx="5143500" cy="262668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28"/>
          <p:cNvSpPr txBox="1">
            <a:spLocks noGrp="1"/>
          </p:cNvSpPr>
          <p:nvPr>
            <p:ph type="ctrTitle" idx="9"/>
          </p:nvPr>
        </p:nvSpPr>
        <p:spPr>
          <a:xfrm rot="16200000">
            <a:off x="-698501" y="2368614"/>
            <a:ext cx="3164067"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5400" dirty="0" smtClean="0">
                <a:solidFill>
                  <a:schemeClr val="bg1"/>
                </a:solidFill>
              </a:rPr>
              <a:t>AGENDA</a:t>
            </a:r>
            <a:endParaRPr sz="5400" dirty="0">
              <a:solidFill>
                <a:schemeClr val="bg1"/>
              </a:solidFill>
            </a:endParaRPr>
          </a:p>
        </p:txBody>
      </p:sp>
      <p:sp>
        <p:nvSpPr>
          <p:cNvPr id="149" name="Google Shape;149;p28"/>
          <p:cNvSpPr txBox="1">
            <a:spLocks noGrp="1"/>
          </p:cNvSpPr>
          <p:nvPr>
            <p:ph type="title" idx="8"/>
          </p:nvPr>
        </p:nvSpPr>
        <p:spPr>
          <a:xfrm>
            <a:off x="1691081" y="2339286"/>
            <a:ext cx="767739"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4000" dirty="0">
                <a:solidFill>
                  <a:schemeClr val="lt1"/>
                </a:solidFill>
              </a:rPr>
              <a:t>03</a:t>
            </a:r>
            <a:endParaRPr sz="4000" dirty="0">
              <a:solidFill>
                <a:schemeClr val="lt1"/>
              </a:solidFill>
            </a:endParaRPr>
          </a:p>
        </p:txBody>
      </p:sp>
      <p:sp>
        <p:nvSpPr>
          <p:cNvPr id="152" name="Google Shape;152;p28"/>
          <p:cNvSpPr txBox="1">
            <a:spLocks noGrp="1"/>
          </p:cNvSpPr>
          <p:nvPr>
            <p:ph type="title" idx="2"/>
          </p:nvPr>
        </p:nvSpPr>
        <p:spPr>
          <a:xfrm>
            <a:off x="1684800" y="662248"/>
            <a:ext cx="848538" cy="59192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4000" dirty="0">
                <a:solidFill>
                  <a:schemeClr val="lt1"/>
                </a:solidFill>
              </a:rPr>
              <a:t>01</a:t>
            </a:r>
            <a:endParaRPr sz="4000" dirty="0">
              <a:solidFill>
                <a:schemeClr val="lt1"/>
              </a:solidFill>
            </a:endParaRPr>
          </a:p>
        </p:txBody>
      </p:sp>
      <p:sp>
        <p:nvSpPr>
          <p:cNvPr id="155" name="Google Shape;155;p28"/>
          <p:cNvSpPr txBox="1">
            <a:spLocks noGrp="1"/>
          </p:cNvSpPr>
          <p:nvPr>
            <p:ph type="title" idx="5"/>
          </p:nvPr>
        </p:nvSpPr>
        <p:spPr>
          <a:xfrm>
            <a:off x="1684800" y="1504611"/>
            <a:ext cx="788085"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4000" dirty="0">
                <a:solidFill>
                  <a:schemeClr val="lt1"/>
                </a:solidFill>
              </a:rPr>
              <a:t>02</a:t>
            </a:r>
            <a:endParaRPr sz="4000" dirty="0">
              <a:solidFill>
                <a:schemeClr val="lt1"/>
              </a:solidFill>
            </a:endParaRPr>
          </a:p>
        </p:txBody>
      </p:sp>
      <p:sp>
        <p:nvSpPr>
          <p:cNvPr id="158" name="Google Shape;158;p28"/>
          <p:cNvSpPr txBox="1">
            <a:spLocks noGrp="1"/>
          </p:cNvSpPr>
          <p:nvPr>
            <p:ph type="title" idx="15"/>
          </p:nvPr>
        </p:nvSpPr>
        <p:spPr>
          <a:xfrm>
            <a:off x="1684800" y="3173961"/>
            <a:ext cx="767739"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4000" dirty="0">
                <a:solidFill>
                  <a:schemeClr val="lt1"/>
                </a:solidFill>
              </a:rPr>
              <a:t>04</a:t>
            </a:r>
            <a:endParaRPr sz="4000" dirty="0">
              <a:solidFill>
                <a:schemeClr val="lt1"/>
              </a:solidFill>
            </a:endParaRPr>
          </a:p>
        </p:txBody>
      </p:sp>
      <p:sp>
        <p:nvSpPr>
          <p:cNvPr id="161" name="Google Shape;161;p28"/>
          <p:cNvSpPr txBox="1">
            <a:spLocks noGrp="1"/>
          </p:cNvSpPr>
          <p:nvPr>
            <p:ph type="title" idx="18"/>
          </p:nvPr>
        </p:nvSpPr>
        <p:spPr>
          <a:xfrm>
            <a:off x="1684800" y="4002199"/>
            <a:ext cx="767739"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4000" dirty="0">
                <a:solidFill>
                  <a:schemeClr val="lt1"/>
                </a:solidFill>
              </a:rPr>
              <a:t>05</a:t>
            </a:r>
            <a:endParaRPr sz="4000" dirty="0">
              <a:solidFill>
                <a:schemeClr val="lt1"/>
              </a:solidFill>
            </a:endParaRPr>
          </a:p>
        </p:txBody>
      </p:sp>
      <p:sp>
        <p:nvSpPr>
          <p:cNvPr id="19" name="Google Shape;149;p28"/>
          <p:cNvSpPr txBox="1">
            <a:spLocks/>
          </p:cNvSpPr>
          <p:nvPr/>
        </p:nvSpPr>
        <p:spPr>
          <a:xfrm>
            <a:off x="3077047" y="2392572"/>
            <a:ext cx="2334401"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1600" dirty="0" smtClean="0">
                <a:solidFill>
                  <a:schemeClr val="tx1"/>
                </a:solidFill>
              </a:rPr>
              <a:t>POLICY CONTEXT</a:t>
            </a:r>
            <a:endParaRPr lang="es" sz="1600" dirty="0">
              <a:solidFill>
                <a:schemeClr val="tx1"/>
              </a:solidFill>
            </a:endParaRPr>
          </a:p>
        </p:txBody>
      </p:sp>
      <p:sp>
        <p:nvSpPr>
          <p:cNvPr id="20" name="Google Shape;152;p28"/>
          <p:cNvSpPr txBox="1">
            <a:spLocks/>
          </p:cNvSpPr>
          <p:nvPr/>
        </p:nvSpPr>
        <p:spPr>
          <a:xfrm>
            <a:off x="3070766" y="662248"/>
            <a:ext cx="2580081" cy="5919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n-IE" sz="1600" dirty="0"/>
              <a:t>ABOUT THE </a:t>
            </a:r>
            <a:r>
              <a:rPr lang="en-IE" sz="1600" dirty="0" smtClean="0"/>
              <a:t>NEB</a:t>
            </a:r>
            <a:endParaRPr lang="en-IE" sz="1600" dirty="0"/>
          </a:p>
        </p:txBody>
      </p:sp>
      <p:sp>
        <p:nvSpPr>
          <p:cNvPr id="21" name="Google Shape;155;p28"/>
          <p:cNvSpPr txBox="1">
            <a:spLocks/>
          </p:cNvSpPr>
          <p:nvPr/>
        </p:nvSpPr>
        <p:spPr>
          <a:xfrm>
            <a:off x="3070767" y="1564571"/>
            <a:ext cx="336520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lvl="0"/>
            <a:r>
              <a:rPr lang="en-IE" sz="1600" dirty="0" smtClean="0"/>
              <a:t>PRINCIPLES </a:t>
            </a:r>
            <a:r>
              <a:rPr lang="en-IE" sz="1600" dirty="0"/>
              <a:t>AND OBJECTIVES</a:t>
            </a:r>
          </a:p>
        </p:txBody>
      </p:sp>
      <p:sp>
        <p:nvSpPr>
          <p:cNvPr id="22" name="Google Shape;158;p28"/>
          <p:cNvSpPr txBox="1">
            <a:spLocks/>
          </p:cNvSpPr>
          <p:nvPr/>
        </p:nvSpPr>
        <p:spPr>
          <a:xfrm>
            <a:off x="3070766" y="3238283"/>
            <a:ext cx="2334401"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n-US" sz="1600" dirty="0" smtClean="0">
                <a:solidFill>
                  <a:schemeClr val="tx1"/>
                </a:solidFill>
              </a:rPr>
              <a:t>NEXT STEPS</a:t>
            </a:r>
            <a:endParaRPr lang="en-US" sz="1600" dirty="0">
              <a:solidFill>
                <a:schemeClr val="tx1"/>
              </a:solidFill>
            </a:endParaRPr>
          </a:p>
        </p:txBody>
      </p:sp>
      <p:sp>
        <p:nvSpPr>
          <p:cNvPr id="23" name="Google Shape;161;p28"/>
          <p:cNvSpPr txBox="1">
            <a:spLocks/>
          </p:cNvSpPr>
          <p:nvPr/>
        </p:nvSpPr>
        <p:spPr>
          <a:xfrm>
            <a:off x="3070766" y="4002199"/>
            <a:ext cx="2334401"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1600" dirty="0" smtClean="0">
                <a:solidFill>
                  <a:schemeClr val="tx1"/>
                </a:solidFill>
              </a:rPr>
              <a:t>QUESTIONS</a:t>
            </a:r>
            <a:endParaRPr lang="es" sz="16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2452" y="517794"/>
            <a:ext cx="7012649" cy="5550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2800"/>
              <a:buFont typeface="Livvic"/>
              <a:buNone/>
              <a:defRPr sz="2800" b="1" i="0" u="none" strike="noStrike" cap="none">
                <a:solidFill>
                  <a:srgbClr val="000000"/>
                </a:solidFill>
                <a:latin typeface="Livvic"/>
                <a:ea typeface="Livvic"/>
                <a:cs typeface="Livvic"/>
                <a:sym typeface="Livvic"/>
              </a:defRPr>
            </a:lvl9pPr>
          </a:lstStyle>
          <a:p>
            <a:pPr algn="l"/>
            <a:r>
              <a:rPr lang="en-IE" dirty="0" smtClean="0">
                <a:latin typeface="Bahnschrift" panose="020B0502040204020203" pitchFamily="34" charset="0"/>
              </a:rPr>
              <a:t>NEB official partners in Slovenia</a:t>
            </a:r>
            <a:endParaRPr lang="en-IE" dirty="0">
              <a:latin typeface="Bahnschrift" panose="020B0502040204020203" pitchFamily="34" charset="0"/>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6917" y="1869281"/>
            <a:ext cx="2353128" cy="2328183"/>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62460" y="3229741"/>
            <a:ext cx="1626433" cy="1496279"/>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89599" y="1369875"/>
            <a:ext cx="1573967" cy="1636318"/>
          </a:xfrm>
          <a:prstGeom prst="rect">
            <a:avLst/>
          </a:prstGeom>
        </p:spPr>
      </p:pic>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39679" y="1727088"/>
            <a:ext cx="1798820" cy="652073"/>
          </a:xfrm>
          <a:prstGeom prst="rect">
            <a:avLst/>
          </a:prstGeom>
        </p:spPr>
      </p:pic>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14198" y="3033373"/>
            <a:ext cx="2049783" cy="1598423"/>
          </a:xfrm>
          <a:prstGeom prst="rect">
            <a:avLst/>
          </a:prstGeom>
        </p:spPr>
      </p:pic>
    </p:spTree>
    <p:extLst>
      <p:ext uri="{BB962C8B-B14F-4D97-AF65-F5344CB8AC3E}">
        <p14:creationId xmlns:p14="http://schemas.microsoft.com/office/powerpoint/2010/main" val="2959444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t="-17000" b="-17000"/>
          </a:stretch>
        </a:blipFill>
        <a:effectLst/>
      </p:bgPr>
    </p:bg>
    <p:spTree>
      <p:nvGrpSpPr>
        <p:cNvPr id="1" name="Shape 241"/>
        <p:cNvGrpSpPr/>
        <p:nvPr/>
      </p:nvGrpSpPr>
      <p:grpSpPr>
        <a:xfrm>
          <a:off x="0" y="0"/>
          <a:ext cx="0" cy="0"/>
          <a:chOff x="0" y="0"/>
          <a:chExt cx="0" cy="0"/>
        </a:xfrm>
      </p:grpSpPr>
      <p:sp>
        <p:nvSpPr>
          <p:cNvPr id="20" name="Rectangle 19"/>
          <p:cNvSpPr/>
          <p:nvPr/>
        </p:nvSpPr>
        <p:spPr>
          <a:xfrm>
            <a:off x="1" y="780390"/>
            <a:ext cx="2445870" cy="7323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p:cNvSpPr/>
          <p:nvPr/>
        </p:nvSpPr>
        <p:spPr>
          <a:xfrm>
            <a:off x="0" y="824497"/>
            <a:ext cx="2348720" cy="646331"/>
          </a:xfrm>
          <a:prstGeom prst="rect">
            <a:avLst/>
          </a:prstGeom>
        </p:spPr>
        <p:txBody>
          <a:bodyPr wrap="none">
            <a:spAutoFit/>
          </a:bodyPr>
          <a:lstStyle/>
          <a:p>
            <a:r>
              <a:rPr lang="en-IE" sz="3600" b="1" dirty="0" smtClean="0">
                <a:solidFill>
                  <a:schemeClr val="tx1"/>
                </a:solidFill>
                <a:latin typeface="Bahnschrift" panose="020B0502040204020203" pitchFamily="34" charset="0"/>
              </a:rPr>
              <a:t>Questions:</a:t>
            </a:r>
            <a:endParaRPr lang="en-IE" b="1" dirty="0"/>
          </a:p>
        </p:txBody>
      </p:sp>
      <p:grpSp>
        <p:nvGrpSpPr>
          <p:cNvPr id="2" name="Group 1"/>
          <p:cNvGrpSpPr/>
          <p:nvPr/>
        </p:nvGrpSpPr>
        <p:grpSpPr>
          <a:xfrm>
            <a:off x="424160" y="1792698"/>
            <a:ext cx="5321320" cy="2065580"/>
            <a:chOff x="424160" y="2316920"/>
            <a:chExt cx="5321320" cy="2065580"/>
          </a:xfrm>
        </p:grpSpPr>
        <p:sp>
          <p:nvSpPr>
            <p:cNvPr id="10" name="Rectangle 9"/>
            <p:cNvSpPr/>
            <p:nvPr/>
          </p:nvSpPr>
          <p:spPr>
            <a:xfrm>
              <a:off x="424160" y="3756100"/>
              <a:ext cx="5321319" cy="626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Rectangle 7"/>
            <p:cNvSpPr/>
            <p:nvPr/>
          </p:nvSpPr>
          <p:spPr>
            <a:xfrm>
              <a:off x="424161" y="3036510"/>
              <a:ext cx="5321319" cy="626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TextBox 12"/>
            <p:cNvSpPr txBox="1"/>
            <p:nvPr/>
          </p:nvSpPr>
          <p:spPr>
            <a:xfrm>
              <a:off x="424161" y="3792933"/>
              <a:ext cx="5136329" cy="523220"/>
            </a:xfrm>
            <a:prstGeom prst="rect">
              <a:avLst/>
            </a:prstGeom>
            <a:noFill/>
          </p:spPr>
          <p:txBody>
            <a:bodyPr wrap="square" rtlCol="0">
              <a:spAutoFit/>
            </a:bodyPr>
            <a:lstStyle/>
            <a:p>
              <a:r>
                <a:rPr lang="en-IE" dirty="0" smtClean="0">
                  <a:latin typeface="Catamaran Light"/>
                </a:rPr>
                <a:t>How </a:t>
              </a:r>
              <a:r>
                <a:rPr lang="en-IE" dirty="0">
                  <a:latin typeface="Catamaran Light"/>
                </a:rPr>
                <a:t>can DG </a:t>
              </a:r>
              <a:r>
                <a:rPr lang="en-IE" dirty="0" smtClean="0">
                  <a:latin typeface="Catamaran Light"/>
                </a:rPr>
                <a:t>REGIO (or the EC generally) better </a:t>
              </a:r>
              <a:r>
                <a:rPr lang="en-IE" dirty="0">
                  <a:latin typeface="Catamaran Light"/>
                </a:rPr>
                <a:t>support you to implement NEB </a:t>
              </a:r>
              <a:r>
                <a:rPr lang="en-IE" dirty="0" smtClean="0">
                  <a:latin typeface="Catamaran Light"/>
                </a:rPr>
                <a:t>principles across your programming?</a:t>
              </a:r>
              <a:endParaRPr lang="en-IE" dirty="0"/>
            </a:p>
          </p:txBody>
        </p:sp>
        <p:sp>
          <p:nvSpPr>
            <p:cNvPr id="15" name="Rectangle 14"/>
            <p:cNvSpPr/>
            <p:nvPr/>
          </p:nvSpPr>
          <p:spPr>
            <a:xfrm>
              <a:off x="424161" y="2316920"/>
              <a:ext cx="5321319" cy="626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TextBox 15"/>
            <p:cNvSpPr txBox="1"/>
            <p:nvPr/>
          </p:nvSpPr>
          <p:spPr>
            <a:xfrm>
              <a:off x="424161" y="3073343"/>
              <a:ext cx="5020033" cy="523220"/>
            </a:xfrm>
            <a:prstGeom prst="rect">
              <a:avLst/>
            </a:prstGeom>
            <a:noFill/>
          </p:spPr>
          <p:txBody>
            <a:bodyPr wrap="square" rtlCol="0">
              <a:spAutoFit/>
            </a:bodyPr>
            <a:lstStyle/>
            <a:p>
              <a:r>
                <a:rPr lang="en-IE" dirty="0" smtClean="0"/>
                <a:t>What </a:t>
              </a:r>
              <a:r>
                <a:rPr lang="en-IE" dirty="0"/>
                <a:t>do you foresee as potential constraints to apply these principles in </a:t>
              </a:r>
              <a:r>
                <a:rPr lang="en-IE" dirty="0">
                  <a:latin typeface="Catamaran Light"/>
                </a:rPr>
                <a:t>practice</a:t>
              </a:r>
              <a:r>
                <a:rPr lang="en-IE" dirty="0"/>
                <a:t>?</a:t>
              </a:r>
            </a:p>
          </p:txBody>
        </p:sp>
        <p:sp>
          <p:nvSpPr>
            <p:cNvPr id="14" name="TextBox 13"/>
            <p:cNvSpPr txBox="1"/>
            <p:nvPr/>
          </p:nvSpPr>
          <p:spPr>
            <a:xfrm>
              <a:off x="424161" y="2368510"/>
              <a:ext cx="5136329" cy="523220"/>
            </a:xfrm>
            <a:prstGeom prst="rect">
              <a:avLst/>
            </a:prstGeom>
            <a:noFill/>
          </p:spPr>
          <p:txBody>
            <a:bodyPr wrap="square" rtlCol="0">
              <a:spAutoFit/>
            </a:bodyPr>
            <a:lstStyle/>
            <a:p>
              <a:r>
                <a:rPr lang="en-IE" dirty="0" smtClean="0">
                  <a:latin typeface="Catamaran Light"/>
                </a:rPr>
                <a:t>Where does the programming under way in Slovenia have potential to embody NEB principles?</a:t>
              </a:r>
              <a:endParaRPr lang="en-IE" dirty="0"/>
            </a:p>
          </p:txBody>
        </p:sp>
      </p:grpSp>
    </p:spTree>
    <p:extLst>
      <p:ext uri="{BB962C8B-B14F-4D97-AF65-F5344CB8AC3E}">
        <p14:creationId xmlns:p14="http://schemas.microsoft.com/office/powerpoint/2010/main" val="1531846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80000"/>
            <a:lum/>
            <a:extLst>
              <a:ext uri="{28A0092B-C50C-407E-A947-70E740481C1C}">
                <a14:useLocalDpi xmlns:a14="http://schemas.microsoft.com/office/drawing/2010/main"/>
              </a:ext>
            </a:extLst>
          </a:blip>
          <a:srcRect/>
          <a:stretch>
            <a:fillRect/>
          </a:stretch>
        </a:blipFill>
        <a:effectLst/>
      </p:bgPr>
    </p:bg>
    <p:spTree>
      <p:nvGrpSpPr>
        <p:cNvPr id="1" name="Shape 241"/>
        <p:cNvGrpSpPr/>
        <p:nvPr/>
      </p:nvGrpSpPr>
      <p:grpSpPr>
        <a:xfrm>
          <a:off x="0" y="0"/>
          <a:ext cx="0" cy="0"/>
          <a:chOff x="0" y="0"/>
          <a:chExt cx="0" cy="0"/>
        </a:xfrm>
      </p:grpSpPr>
      <p:sp>
        <p:nvSpPr>
          <p:cNvPr id="2" name="Rectangle 1"/>
          <p:cNvSpPr/>
          <p:nvPr/>
        </p:nvSpPr>
        <p:spPr>
          <a:xfrm>
            <a:off x="75" y="0"/>
            <a:ext cx="9143925" cy="51435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2" name="Google Shape;242;p36"/>
          <p:cNvSpPr/>
          <p:nvPr/>
        </p:nvSpPr>
        <p:spPr>
          <a:xfrm rot="-5400000" flipH="1">
            <a:off x="3281200" y="-725975"/>
            <a:ext cx="2581500" cy="6159000"/>
          </a:xfrm>
          <a:prstGeom prst="rect">
            <a:avLst/>
          </a:prstGeom>
          <a:gradFill>
            <a:gsLst>
              <a:gs pos="0">
                <a:srgbClr val="9ECFCB">
                  <a:alpha val="35000"/>
                </a:srgbClr>
              </a:gs>
              <a:gs pos="100000">
                <a:schemeClr val="accent1"/>
              </a:gs>
            </a:gsLst>
            <a:lin ang="18900044" scaled="0"/>
          </a:gradFill>
          <a:ln>
            <a:noFill/>
          </a:ln>
          <a:effectLst>
            <a:glow rad="127000">
              <a:schemeClr val="accent1">
                <a:alpha val="5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3" name="Google Shape;243;p36"/>
          <p:cNvSpPr txBox="1">
            <a:spLocks noGrp="1"/>
          </p:cNvSpPr>
          <p:nvPr>
            <p:ph type="title"/>
          </p:nvPr>
        </p:nvSpPr>
        <p:spPr>
          <a:xfrm>
            <a:off x="3200349" y="1506590"/>
            <a:ext cx="2743200" cy="169387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dirty="0" smtClean="0">
                <a:solidFill>
                  <a:schemeClr val="lt1"/>
                </a:solidFill>
                <a:latin typeface="Bahnschrift SemiBold" panose="020B0502040204020203" pitchFamily="34" charset="0"/>
              </a:rPr>
              <a:t>THANK</a:t>
            </a:r>
            <a:br>
              <a:rPr lang="es" sz="4800" dirty="0" smtClean="0">
                <a:solidFill>
                  <a:schemeClr val="lt1"/>
                </a:solidFill>
                <a:latin typeface="Bahnschrift SemiBold" panose="020B0502040204020203" pitchFamily="34" charset="0"/>
              </a:rPr>
            </a:br>
            <a:r>
              <a:rPr lang="es" sz="4800" dirty="0" smtClean="0">
                <a:solidFill>
                  <a:schemeClr val="lt1"/>
                </a:solidFill>
                <a:latin typeface="Bahnschrift SemiBold" panose="020B0502040204020203" pitchFamily="34" charset="0"/>
              </a:rPr>
              <a:t>YOU!</a:t>
            </a:r>
            <a:endParaRPr sz="4800" dirty="0">
              <a:solidFill>
                <a:schemeClr val="lt1"/>
              </a:solidFill>
              <a:latin typeface="Bahnschrift SemiBold" panose="020B0502040204020203" pitchFamily="34" charset="0"/>
            </a:endParaRPr>
          </a:p>
        </p:txBody>
      </p:sp>
      <p:sp>
        <p:nvSpPr>
          <p:cNvPr id="244" name="Google Shape;244;p36"/>
          <p:cNvSpPr/>
          <p:nvPr/>
        </p:nvSpPr>
        <p:spPr>
          <a:xfrm rot="-5400000" flipH="1">
            <a:off x="593250" y="3993775"/>
            <a:ext cx="556500" cy="17430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5" name="Google Shape;245;p36"/>
          <p:cNvSpPr/>
          <p:nvPr/>
        </p:nvSpPr>
        <p:spPr>
          <a:xfrm rot="-5400000" flipH="1">
            <a:off x="8279175" y="74250"/>
            <a:ext cx="939000" cy="7905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3831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6209" y="577966"/>
            <a:ext cx="2515540" cy="771277"/>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p:cNvSpPr/>
          <p:nvPr/>
        </p:nvSpPr>
        <p:spPr>
          <a:xfrm>
            <a:off x="504978" y="501916"/>
            <a:ext cx="2515540" cy="771277"/>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a:xfrm>
            <a:off x="530198" y="452289"/>
            <a:ext cx="4971569" cy="896700"/>
          </a:xfrm>
        </p:spPr>
        <p:txBody>
          <a:bodyPr/>
          <a:lstStyle/>
          <a:p>
            <a:pPr algn="l"/>
            <a:r>
              <a:rPr lang="en-IE" dirty="0" smtClean="0">
                <a:solidFill>
                  <a:schemeClr val="accent6">
                    <a:lumMod val="50000"/>
                  </a:schemeClr>
                </a:solidFill>
                <a:latin typeface="Bahnschrift SemiBold" panose="020B0502040204020203" pitchFamily="34" charset="0"/>
              </a:rPr>
              <a:t>The basics</a:t>
            </a:r>
            <a:endParaRPr lang="en-IE" dirty="0">
              <a:solidFill>
                <a:schemeClr val="accent6">
                  <a:lumMod val="50000"/>
                </a:schemeClr>
              </a:solidFill>
              <a:latin typeface="Bahnschrift SemiBold" panose="020B0502040204020203" pitchFamily="34" charset="0"/>
            </a:endParaRPr>
          </a:p>
        </p:txBody>
      </p:sp>
      <p:sp>
        <p:nvSpPr>
          <p:cNvPr id="3" name="Subtitle 2"/>
          <p:cNvSpPr>
            <a:spLocks noGrp="1"/>
          </p:cNvSpPr>
          <p:nvPr>
            <p:ph type="subTitle" idx="1"/>
          </p:nvPr>
        </p:nvSpPr>
        <p:spPr>
          <a:xfrm flipH="1">
            <a:off x="530196" y="1471702"/>
            <a:ext cx="4703111" cy="3515732"/>
          </a:xfrm>
        </p:spPr>
        <p:txBody>
          <a:bodyPr/>
          <a:lstStyle/>
          <a:p>
            <a:pPr algn="l">
              <a:spcAft>
                <a:spcPts val="1200"/>
              </a:spcAft>
              <a:buFont typeface="Arial" panose="020B0604020202020204" pitchFamily="34" charset="0"/>
              <a:buChar char="•"/>
            </a:pPr>
            <a:r>
              <a:rPr lang="en-IE" sz="1600" dirty="0" smtClean="0">
                <a:latin typeface="Catamaran ExtraLight"/>
              </a:rPr>
              <a:t>Initiative to marry environmental </a:t>
            </a:r>
            <a:r>
              <a:rPr lang="en-IE" sz="1600" b="1" dirty="0" smtClean="0">
                <a:latin typeface="Catamaran ExtraLight"/>
              </a:rPr>
              <a:t>sustainability</a:t>
            </a:r>
            <a:r>
              <a:rPr lang="en-IE" sz="1600" dirty="0" smtClean="0">
                <a:latin typeface="Catamaran ExtraLight"/>
              </a:rPr>
              <a:t> to social </a:t>
            </a:r>
            <a:r>
              <a:rPr lang="en-IE" sz="1600" b="1" dirty="0" smtClean="0">
                <a:latin typeface="Catamaran ExtraLight"/>
              </a:rPr>
              <a:t>inclusiveness</a:t>
            </a:r>
            <a:r>
              <a:rPr lang="en-IE" sz="1600" dirty="0" smtClean="0">
                <a:latin typeface="Catamaran ExtraLight"/>
              </a:rPr>
              <a:t> and a commitment to improving </a:t>
            </a:r>
            <a:r>
              <a:rPr lang="en-IE" sz="1600" b="1" dirty="0" smtClean="0">
                <a:latin typeface="Catamaran ExtraLight"/>
              </a:rPr>
              <a:t>quality</a:t>
            </a:r>
            <a:r>
              <a:rPr lang="en-IE" sz="1600" dirty="0" smtClean="0">
                <a:latin typeface="Catamaran ExtraLight"/>
              </a:rPr>
              <a:t> of life.</a:t>
            </a:r>
          </a:p>
          <a:p>
            <a:pPr algn="l">
              <a:spcAft>
                <a:spcPts val="1200"/>
              </a:spcAft>
              <a:buFont typeface="Arial" panose="020B0604020202020204" pitchFamily="34" charset="0"/>
              <a:buChar char="•"/>
            </a:pPr>
            <a:r>
              <a:rPr lang="en-IE" sz="1600" dirty="0" smtClean="0">
                <a:latin typeface="Catamaran ExtraLight"/>
              </a:rPr>
              <a:t>Can be thought of as the </a:t>
            </a:r>
            <a:r>
              <a:rPr lang="en-IE" sz="1600" b="1" dirty="0" smtClean="0">
                <a:latin typeface="Catamaran ExtraLight"/>
              </a:rPr>
              <a:t>cultural</a:t>
            </a:r>
            <a:r>
              <a:rPr lang="en-IE" sz="1600" dirty="0" smtClean="0">
                <a:latin typeface="Catamaran ExtraLight"/>
              </a:rPr>
              <a:t> dimension to the European Green Deal.</a:t>
            </a:r>
          </a:p>
          <a:p>
            <a:pPr algn="l">
              <a:spcAft>
                <a:spcPts val="1200"/>
              </a:spcAft>
              <a:buFont typeface="Arial" panose="020B0604020202020204" pitchFamily="34" charset="0"/>
              <a:buChar char="•"/>
            </a:pPr>
            <a:r>
              <a:rPr lang="en-IE" sz="1600" dirty="0" smtClean="0">
                <a:latin typeface="Catamaran ExtraLight"/>
              </a:rPr>
              <a:t>Aims to create space for </a:t>
            </a:r>
            <a:r>
              <a:rPr lang="en-IE" sz="1600" b="1" dirty="0" smtClean="0">
                <a:latin typeface="Catamaran ExtraLight"/>
              </a:rPr>
              <a:t>experimentation</a:t>
            </a:r>
            <a:r>
              <a:rPr lang="en-IE" sz="1600" dirty="0" smtClean="0">
                <a:latin typeface="Catamaran ExtraLight"/>
              </a:rPr>
              <a:t> </a:t>
            </a:r>
            <a:r>
              <a:rPr lang="en-IE" sz="1600" dirty="0">
                <a:latin typeface="Catamaran ExtraLight"/>
              </a:rPr>
              <a:t>and </a:t>
            </a:r>
            <a:r>
              <a:rPr lang="en-IE" sz="1600" dirty="0" smtClean="0">
                <a:latin typeface="Catamaran ExtraLight"/>
              </a:rPr>
              <a:t>a platform for </a:t>
            </a:r>
            <a:r>
              <a:rPr lang="en-IE" sz="1600" b="1" dirty="0" smtClean="0">
                <a:latin typeface="Catamaran ExtraLight"/>
              </a:rPr>
              <a:t>knowledge sharing</a:t>
            </a:r>
            <a:r>
              <a:rPr lang="en-IE" sz="1600" dirty="0" smtClean="0">
                <a:latin typeface="Catamaran ExtraLight"/>
              </a:rPr>
              <a:t>.</a:t>
            </a:r>
          </a:p>
          <a:p>
            <a:pPr algn="l">
              <a:spcAft>
                <a:spcPts val="1200"/>
              </a:spcAft>
              <a:buFont typeface="Arial" panose="020B0604020202020204" pitchFamily="34" charset="0"/>
              <a:buChar char="•"/>
            </a:pPr>
            <a:r>
              <a:rPr lang="en-IE" sz="1600" dirty="0" smtClean="0">
                <a:latin typeface="Catamaran ExtraLight"/>
              </a:rPr>
              <a:t>Overarching objective is to identify a set of </a:t>
            </a:r>
            <a:r>
              <a:rPr lang="en-IE" sz="1600" b="1" dirty="0" smtClean="0">
                <a:latin typeface="Catamaran ExtraLight"/>
              </a:rPr>
              <a:t>best practices</a:t>
            </a:r>
            <a:r>
              <a:rPr lang="en-IE" sz="1600" dirty="0" smtClean="0">
                <a:latin typeface="Catamaran ExtraLight"/>
              </a:rPr>
              <a:t>, to develop a ‘toolbox’ for sustainable, inclusive, and beautiful development.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7093" y="88471"/>
            <a:ext cx="3321424" cy="4966559"/>
          </a:xfrm>
          <a:prstGeom prst="rect">
            <a:avLst/>
          </a:prstGeom>
        </p:spPr>
      </p:pic>
      <p:sp>
        <p:nvSpPr>
          <p:cNvPr id="7" name="Google Shape;208;p32"/>
          <p:cNvSpPr/>
          <p:nvPr/>
        </p:nvSpPr>
        <p:spPr>
          <a:xfrm rot="-5400000">
            <a:off x="7959753" y="3803187"/>
            <a:ext cx="342575" cy="202591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TextBox 7"/>
          <p:cNvSpPr txBox="1"/>
          <p:nvPr/>
        </p:nvSpPr>
        <p:spPr>
          <a:xfrm>
            <a:off x="7266425" y="4618104"/>
            <a:ext cx="1729681"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Woning KAP, Kortrijk</a:t>
            </a:r>
            <a:endParaRPr lang="en-IE" sz="1800" dirty="0">
              <a:solidFill>
                <a:schemeClr val="bg1"/>
              </a:solidFill>
              <a:latin typeface="Bahnschrift Light Condensed" panose="020B0502040204020203" pitchFamily="34" charset="0"/>
            </a:endParaRPr>
          </a:p>
        </p:txBody>
      </p:sp>
    </p:spTree>
    <p:extLst>
      <p:ext uri="{BB962C8B-B14F-4D97-AF65-F5344CB8AC3E}">
        <p14:creationId xmlns:p14="http://schemas.microsoft.com/office/powerpoint/2010/main" val="432287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86990" y="637715"/>
            <a:ext cx="3733060" cy="555083"/>
          </a:xfrm>
        </p:spPr>
        <p:txBody>
          <a:bodyPr/>
          <a:lstStyle/>
          <a:p>
            <a:r>
              <a:rPr lang="en-IE" dirty="0" smtClean="0">
                <a:latin typeface="Bahnschrift" panose="020B0502040204020203" pitchFamily="34" charset="0"/>
              </a:rPr>
              <a:t>Who / What / When</a:t>
            </a:r>
            <a:endParaRPr lang="en-IE" dirty="0">
              <a:latin typeface="Bahnschrift" panose="020B0502040204020203" pitchFamily="34" charset="0"/>
            </a:endParaRPr>
          </a:p>
        </p:txBody>
      </p:sp>
      <p:sp>
        <p:nvSpPr>
          <p:cNvPr id="3" name="Subtitle 2"/>
          <p:cNvSpPr>
            <a:spLocks noGrp="1"/>
          </p:cNvSpPr>
          <p:nvPr>
            <p:ph type="subTitle" idx="1"/>
          </p:nvPr>
        </p:nvSpPr>
        <p:spPr>
          <a:xfrm>
            <a:off x="4834149" y="1168669"/>
            <a:ext cx="3485901" cy="3576997"/>
          </a:xfrm>
        </p:spPr>
        <p:txBody>
          <a:bodyPr/>
          <a:lstStyle/>
          <a:p>
            <a:pPr marL="323850" indent="-171450" algn="l">
              <a:spcBef>
                <a:spcPts val="400"/>
              </a:spcBef>
              <a:spcAft>
                <a:spcPts val="600"/>
              </a:spcAft>
              <a:buFont typeface="Arial" panose="020B0604020202020204" pitchFamily="34" charset="0"/>
              <a:buChar char="•"/>
            </a:pPr>
            <a:r>
              <a:rPr lang="en-IE" dirty="0" smtClean="0"/>
              <a:t>The New European Bauhaus initiative is a network 350+ official partners, representing diverse stakeholders, from government to civil society, citizens’ initiatives, and companies.</a:t>
            </a:r>
          </a:p>
          <a:p>
            <a:pPr marL="323850" indent="-171450" algn="l">
              <a:spcBef>
                <a:spcPts val="400"/>
              </a:spcBef>
              <a:spcAft>
                <a:spcPts val="1200"/>
              </a:spcAft>
              <a:buFont typeface="Arial" panose="020B0604020202020204" pitchFamily="34" charset="0"/>
              <a:buChar char="•"/>
            </a:pPr>
            <a:r>
              <a:rPr lang="en-IE" dirty="0" smtClean="0"/>
              <a:t>The main is to embody the ‘design for everyone’ principle, and ensure that the benefits of the digital and green transitions are shared broadly.</a:t>
            </a:r>
          </a:p>
          <a:p>
            <a:pPr marL="152400" indent="0" algn="l">
              <a:spcBef>
                <a:spcPts val="400"/>
              </a:spcBef>
              <a:spcAft>
                <a:spcPts val="1200"/>
              </a:spcAft>
            </a:pPr>
            <a:r>
              <a:rPr lang="en-IE" b="1" dirty="0" smtClean="0"/>
              <a:t/>
            </a:r>
            <a:br>
              <a:rPr lang="en-IE" b="1" dirty="0" smtClean="0"/>
            </a:br>
            <a:r>
              <a:rPr lang="en-IE" b="1" dirty="0" smtClean="0"/>
              <a:t>The NEB Lab:</a:t>
            </a:r>
          </a:p>
          <a:p>
            <a:pPr marL="323850" indent="-171450" algn="l">
              <a:spcBef>
                <a:spcPts val="400"/>
              </a:spcBef>
              <a:spcAft>
                <a:spcPts val="1200"/>
              </a:spcAft>
              <a:buFont typeface="Arial" panose="020B0604020202020204" pitchFamily="34" charset="0"/>
              <a:buChar char="•"/>
            </a:pPr>
            <a:r>
              <a:rPr lang="en-IE" dirty="0" smtClean="0"/>
              <a:t>A </a:t>
            </a:r>
            <a:r>
              <a:rPr lang="en-IE" sz="1300" b="1" dirty="0"/>
              <a:t>grounds for experimentation</a:t>
            </a:r>
            <a:r>
              <a:rPr lang="en-IE" dirty="0"/>
              <a:t>, where projects can be evaluated and modified, innovative funding mechanisms can be assessed, policies trialled, and new technologies tested.</a:t>
            </a:r>
          </a:p>
          <a:p>
            <a:pPr marL="152400" indent="0" algn="l">
              <a:spcBef>
                <a:spcPts val="400"/>
              </a:spcBef>
            </a:pPr>
            <a:endParaRPr lang="en-IE" dirty="0" smtClean="0"/>
          </a:p>
          <a:p>
            <a:pPr marL="323850" indent="-171450" algn="l">
              <a:spcBef>
                <a:spcPts val="400"/>
              </a:spcBef>
              <a:buFont typeface="Arial" panose="020B0604020202020204" pitchFamily="34" charset="0"/>
              <a:buChar char="•"/>
            </a:pPr>
            <a:endParaRPr lang="en-IE"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8171" y="3616825"/>
            <a:ext cx="3317590" cy="1128842"/>
          </a:xfrm>
          <a:prstGeom prst="rect">
            <a:avLst/>
          </a:prstGeom>
          <a:ln>
            <a:no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783" y="246278"/>
            <a:ext cx="4374366" cy="3101357"/>
          </a:xfrm>
          <a:prstGeom prst="rect">
            <a:avLst/>
          </a:prstGeom>
        </p:spPr>
      </p:pic>
    </p:spTree>
    <p:extLst>
      <p:ext uri="{BB962C8B-B14F-4D97-AF65-F5344CB8AC3E}">
        <p14:creationId xmlns:p14="http://schemas.microsoft.com/office/powerpoint/2010/main" val="3531072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6"/>
        <p:cNvGrpSpPr/>
        <p:nvPr/>
      </p:nvGrpSpPr>
      <p:grpSpPr>
        <a:xfrm>
          <a:off x="0" y="0"/>
          <a:ext cx="0" cy="0"/>
          <a:chOff x="0" y="0"/>
          <a:chExt cx="0" cy="0"/>
        </a:xfrm>
      </p:grpSpPr>
      <p:sp>
        <p:nvSpPr>
          <p:cNvPr id="208" name="Google Shape;208;p32"/>
          <p:cNvSpPr/>
          <p:nvPr/>
        </p:nvSpPr>
        <p:spPr>
          <a:xfrm rot="-5400000">
            <a:off x="6349650" y="112207"/>
            <a:ext cx="1057500" cy="310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32"/>
          <p:cNvSpPr txBox="1">
            <a:spLocks noGrp="1"/>
          </p:cNvSpPr>
          <p:nvPr>
            <p:ph type="ctrTitle"/>
          </p:nvPr>
        </p:nvSpPr>
        <p:spPr>
          <a:xfrm>
            <a:off x="5432000" y="138907"/>
            <a:ext cx="2888100"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dirty="0" smtClean="0">
                <a:solidFill>
                  <a:schemeClr val="lt1"/>
                </a:solidFill>
              </a:rPr>
              <a:t>An ethos of development</a:t>
            </a:r>
            <a:endParaRPr dirty="0">
              <a:solidFill>
                <a:schemeClr val="lt1"/>
              </a:solidFill>
            </a:endParaRPr>
          </a:p>
        </p:txBody>
      </p:sp>
      <p:sp>
        <p:nvSpPr>
          <p:cNvPr id="211" name="Google Shape;211;p32"/>
          <p:cNvSpPr txBox="1">
            <a:spLocks noGrp="1"/>
          </p:cNvSpPr>
          <p:nvPr>
            <p:ph type="subTitle" idx="1"/>
          </p:nvPr>
        </p:nvSpPr>
        <p:spPr>
          <a:xfrm>
            <a:off x="5363550" y="2301495"/>
            <a:ext cx="2956500" cy="2316018"/>
          </a:xfrm>
          <a:prstGeom prst="rect">
            <a:avLst/>
          </a:prstGeom>
        </p:spPr>
        <p:txBody>
          <a:bodyPr spcFirstLastPara="1" wrap="square" lIns="91425" tIns="91425" rIns="91425" bIns="91425" anchor="t" anchorCtr="0">
            <a:noAutofit/>
          </a:bodyPr>
          <a:lstStyle/>
          <a:p>
            <a:pPr marL="171450" lvl="0" indent="-171450" algn="l" rtl="0">
              <a:spcBef>
                <a:spcPts val="600"/>
              </a:spcBef>
              <a:spcAft>
                <a:spcPts val="0"/>
              </a:spcAft>
              <a:buFont typeface="Arial" panose="020B0604020202020204" pitchFamily="34" charset="0"/>
              <a:buChar char="•"/>
            </a:pPr>
            <a:r>
              <a:rPr lang="es" sz="1400" dirty="0" smtClean="0"/>
              <a:t>Not a rigid project or programme, but rather a </a:t>
            </a:r>
            <a:r>
              <a:rPr lang="es" sz="1500" b="1" dirty="0" smtClean="0"/>
              <a:t>way of programming </a:t>
            </a:r>
            <a:r>
              <a:rPr lang="es" sz="1400" dirty="0" smtClean="0"/>
              <a:t>that integrates the values of sustainability, inclusivity, and aesthetics into all facets of development.</a:t>
            </a:r>
          </a:p>
          <a:p>
            <a:pPr marL="171450" lvl="0" indent="-171450" algn="l" rtl="0">
              <a:spcBef>
                <a:spcPts val="600"/>
              </a:spcBef>
              <a:spcAft>
                <a:spcPts val="0"/>
              </a:spcAft>
              <a:buFont typeface="Arial" panose="020B0604020202020204" pitchFamily="34" charset="0"/>
              <a:buChar char="•"/>
            </a:pPr>
            <a:r>
              <a:rPr lang="es" sz="1400" dirty="0" smtClean="0"/>
              <a:t>A process of development that is participatory, transdisciplinary, and multilevel.</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425" y="825243"/>
            <a:ext cx="5012280" cy="3345697"/>
          </a:xfrm>
          <a:prstGeom prst="rect">
            <a:avLst/>
          </a:prstGeom>
        </p:spPr>
      </p:pic>
      <p:sp>
        <p:nvSpPr>
          <p:cNvPr id="212" name="Google Shape;212;p32"/>
          <p:cNvSpPr/>
          <p:nvPr/>
        </p:nvSpPr>
        <p:spPr>
          <a:xfrm rot="-5400000">
            <a:off x="6600" y="1660525"/>
            <a:ext cx="1057500" cy="10707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08;p32"/>
          <p:cNvSpPr/>
          <p:nvPr/>
        </p:nvSpPr>
        <p:spPr>
          <a:xfrm rot="-5400000">
            <a:off x="3783394" y="3200191"/>
            <a:ext cx="342575" cy="243708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TextBox 2"/>
          <p:cNvSpPr txBox="1"/>
          <p:nvPr/>
        </p:nvSpPr>
        <p:spPr>
          <a:xfrm>
            <a:off x="2884030" y="4220690"/>
            <a:ext cx="2141301" cy="369332"/>
          </a:xfrm>
          <a:prstGeom prst="rect">
            <a:avLst/>
          </a:prstGeom>
          <a:noFill/>
        </p:spPr>
        <p:txBody>
          <a:bodyPr wrap="square" rtlCol="0">
            <a:spAutoFit/>
          </a:bodyPr>
          <a:lstStyle/>
          <a:p>
            <a:pPr algn="ctr"/>
            <a:r>
              <a:rPr lang="en-IE" sz="1800" dirty="0">
                <a:solidFill>
                  <a:schemeClr val="bg1"/>
                </a:solidFill>
                <a:latin typeface="Bahnschrift Light Condensed" panose="020B0502040204020203" pitchFamily="34" charset="0"/>
              </a:rPr>
              <a:t>Zero waste </a:t>
            </a:r>
            <a:r>
              <a:rPr lang="en-IE" sz="1800" dirty="0" smtClean="0">
                <a:solidFill>
                  <a:schemeClr val="bg1"/>
                </a:solidFill>
                <a:latin typeface="Bahnschrift Light Condensed" panose="020B0502040204020203" pitchFamily="34" charset="0"/>
              </a:rPr>
              <a:t>house, Žalec</a:t>
            </a:r>
            <a:endParaRPr lang="en-IE" sz="1800" dirty="0">
              <a:solidFill>
                <a:schemeClr val="bg1"/>
              </a:solidFill>
              <a:latin typeface="Bahnschrift Light Condensed" panose="020B0502040204020203"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1"/>
          <p:cNvSpPr txBox="1">
            <a:spLocks noGrp="1"/>
          </p:cNvSpPr>
          <p:nvPr>
            <p:ph type="ctrTitle" idx="4"/>
          </p:nvPr>
        </p:nvSpPr>
        <p:spPr>
          <a:xfrm rot="5400000">
            <a:off x="6275520" y="2056178"/>
            <a:ext cx="3733109"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smtClean="0">
                <a:latin typeface="Bahnschrift" panose="020B0502040204020203" pitchFamily="34" charset="0"/>
              </a:rPr>
              <a:t>New European Bauhaus areas of action </a:t>
            </a:r>
            <a:endParaRPr dirty="0">
              <a:latin typeface="Bahnschrift" panose="020B0502040204020203" pitchFamily="34" charset="0"/>
            </a:endParaRPr>
          </a:p>
        </p:txBody>
      </p:sp>
      <p:pic>
        <p:nvPicPr>
          <p:cNvPr id="360" name="Google Shape;360;p41"/>
          <p:cNvPicPr preferRelativeResize="0"/>
          <p:nvPr/>
        </p:nvPicPr>
        <p:blipFill rotWithShape="1">
          <a:blip r:embed="rId3" cstate="print">
            <a:extLst>
              <a:ext uri="{28A0092B-C50C-407E-A947-70E740481C1C}">
                <a14:useLocalDpi xmlns:a14="http://schemas.microsoft.com/office/drawing/2010/main"/>
              </a:ext>
            </a:extLst>
          </a:blip>
          <a:srcRect r="-97"/>
          <a:stretch/>
        </p:blipFill>
        <p:spPr>
          <a:xfrm>
            <a:off x="-1" y="2624138"/>
            <a:ext cx="4106863" cy="1866888"/>
          </a:xfrm>
          <a:prstGeom prst="rect">
            <a:avLst/>
          </a:prstGeom>
          <a:noFill/>
          <a:ln>
            <a:noFill/>
          </a:ln>
        </p:spPr>
      </p:pic>
      <p:pic>
        <p:nvPicPr>
          <p:cNvPr id="361" name="Google Shape;361;p4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652475"/>
            <a:ext cx="4091850" cy="1867501"/>
          </a:xfrm>
          <a:prstGeom prst="rect">
            <a:avLst/>
          </a:prstGeom>
          <a:noFill/>
          <a:ln>
            <a:noFill/>
          </a:ln>
        </p:spPr>
      </p:pic>
      <p:sp>
        <p:nvSpPr>
          <p:cNvPr id="362" name="Google Shape;362;p41"/>
          <p:cNvSpPr txBox="1">
            <a:spLocks noGrp="1"/>
          </p:cNvSpPr>
          <p:nvPr>
            <p:ph type="subTitle" idx="1"/>
          </p:nvPr>
        </p:nvSpPr>
        <p:spPr>
          <a:xfrm>
            <a:off x="4633950" y="1162651"/>
            <a:ext cx="2518518" cy="1998138"/>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s" sz="1200" dirty="0" smtClean="0"/>
              <a:t>Support for tangible projects on the ground, including:</a:t>
            </a:r>
          </a:p>
          <a:p>
            <a:pPr marL="171450" lvl="0" indent="-171450" algn="l" rtl="0">
              <a:spcBef>
                <a:spcPts val="400"/>
              </a:spcBef>
              <a:spcAft>
                <a:spcPts val="0"/>
              </a:spcAft>
              <a:buFont typeface="Arial" panose="020B0604020202020204" pitchFamily="34" charset="0"/>
              <a:buChar char="•"/>
            </a:pPr>
            <a:r>
              <a:rPr lang="es" sz="1200" dirty="0" smtClean="0"/>
              <a:t>Funding pilot projects and demonstrators</a:t>
            </a:r>
          </a:p>
          <a:p>
            <a:pPr marL="171450" lvl="0" indent="-171450" algn="l" rtl="0">
              <a:spcBef>
                <a:spcPts val="0"/>
              </a:spcBef>
              <a:spcAft>
                <a:spcPts val="0"/>
              </a:spcAft>
              <a:buFont typeface="Arial" panose="020B0604020202020204" pitchFamily="34" charset="0"/>
              <a:buChar char="•"/>
            </a:pPr>
            <a:r>
              <a:rPr lang="es" sz="1200" dirty="0" smtClean="0"/>
              <a:t>Dedicated calls for submissions</a:t>
            </a:r>
          </a:p>
          <a:p>
            <a:pPr marL="171450" lvl="0" indent="-171450" algn="l" rtl="0">
              <a:spcBef>
                <a:spcPts val="0"/>
              </a:spcBef>
              <a:spcAft>
                <a:spcPts val="0"/>
              </a:spcAft>
              <a:buFont typeface="Arial" panose="020B0604020202020204" pitchFamily="34" charset="0"/>
              <a:buChar char="•"/>
            </a:pPr>
            <a:r>
              <a:rPr lang="es" sz="1200" dirty="0" smtClean="0"/>
              <a:t>Scaling up successful ideas</a:t>
            </a:r>
          </a:p>
          <a:p>
            <a:pPr marL="171450" lvl="0" indent="-171450" algn="l" rtl="0">
              <a:spcBef>
                <a:spcPts val="0"/>
              </a:spcBef>
              <a:spcAft>
                <a:spcPts val="0"/>
              </a:spcAft>
              <a:buFont typeface="Arial" panose="020B0604020202020204" pitchFamily="34" charset="0"/>
              <a:buChar char="•"/>
            </a:pPr>
            <a:r>
              <a:rPr lang="es" sz="1200" dirty="0" smtClean="0"/>
              <a:t>Bauhaus festival and prizes</a:t>
            </a:r>
          </a:p>
          <a:p>
            <a:pPr marL="171450" lvl="0" indent="-171450" algn="l" rtl="0">
              <a:spcBef>
                <a:spcPts val="0"/>
              </a:spcBef>
              <a:spcAft>
                <a:spcPts val="0"/>
              </a:spcAft>
              <a:buFont typeface="Arial" panose="020B0604020202020204" pitchFamily="34" charset="0"/>
              <a:buChar char="•"/>
            </a:pPr>
            <a:r>
              <a:rPr lang="es" sz="1200" dirty="0" smtClean="0"/>
              <a:t>Bauhaus label</a:t>
            </a:r>
            <a:endParaRPr lang="es" sz="1200" dirty="0"/>
          </a:p>
        </p:txBody>
      </p:sp>
      <p:sp>
        <p:nvSpPr>
          <p:cNvPr id="363" name="Google Shape;363;p41"/>
          <p:cNvSpPr txBox="1">
            <a:spLocks noGrp="1"/>
          </p:cNvSpPr>
          <p:nvPr>
            <p:ph type="subTitle" idx="2"/>
          </p:nvPr>
        </p:nvSpPr>
        <p:spPr>
          <a:xfrm>
            <a:off x="4633950" y="3469389"/>
            <a:ext cx="2518518" cy="1112400"/>
          </a:xfrm>
          <a:prstGeom prst="rect">
            <a:avLst/>
          </a:prstGeom>
        </p:spPr>
        <p:txBody>
          <a:bodyPr spcFirstLastPara="1" wrap="square" lIns="91425" tIns="91425" rIns="91425" bIns="91425" anchor="t" anchorCtr="0">
            <a:noAutofit/>
          </a:bodyPr>
          <a:lstStyle/>
          <a:p>
            <a:pPr marL="0" lvl="0" indent="0"/>
            <a:r>
              <a:rPr lang="es" sz="1200" dirty="0" smtClean="0"/>
              <a:t>A broad shift in the culture of design and development, to see the integration of multilevel participation, sustainability, and quality of </a:t>
            </a:r>
            <a:r>
              <a:rPr lang="es" sz="1200" dirty="0"/>
              <a:t>life outcomes </a:t>
            </a:r>
            <a:r>
              <a:rPr lang="es" sz="1200" dirty="0" smtClean="0"/>
              <a:t>embedded into regular programming.</a:t>
            </a:r>
            <a:endParaRPr sz="1200" dirty="0"/>
          </a:p>
        </p:txBody>
      </p:sp>
      <p:sp>
        <p:nvSpPr>
          <p:cNvPr id="364" name="Google Shape;364;p41"/>
          <p:cNvSpPr txBox="1">
            <a:spLocks noGrp="1"/>
          </p:cNvSpPr>
          <p:nvPr>
            <p:ph type="ctrTitle"/>
          </p:nvPr>
        </p:nvSpPr>
        <p:spPr>
          <a:xfrm>
            <a:off x="4633950" y="854052"/>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smtClean="0"/>
              <a:t>Tangible goals</a:t>
            </a:r>
            <a:endParaRPr dirty="0">
              <a:solidFill>
                <a:schemeClr val="lt1"/>
              </a:solidFill>
            </a:endParaRPr>
          </a:p>
        </p:txBody>
      </p:sp>
      <p:sp>
        <p:nvSpPr>
          <p:cNvPr id="365" name="Google Shape;365;p41"/>
          <p:cNvSpPr txBox="1">
            <a:spLocks noGrp="1"/>
          </p:cNvSpPr>
          <p:nvPr>
            <p:ph type="ctrTitle" idx="3"/>
          </p:nvPr>
        </p:nvSpPr>
        <p:spPr>
          <a:xfrm>
            <a:off x="4633950" y="3160789"/>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smtClean="0"/>
              <a:t>Intangible goals</a:t>
            </a:r>
            <a:endParaRPr dirty="0">
              <a:solidFill>
                <a:schemeClr val="lt1"/>
              </a:solidFill>
            </a:endParaRPr>
          </a:p>
        </p:txBody>
      </p:sp>
      <p:sp>
        <p:nvSpPr>
          <p:cNvPr id="367" name="Google Shape;367;p41"/>
          <p:cNvSpPr/>
          <p:nvPr/>
        </p:nvSpPr>
        <p:spPr>
          <a:xfrm>
            <a:off x="4091849" y="2623525"/>
            <a:ext cx="159300" cy="186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r="-182"/>
          <a:stretch/>
        </p:blipFill>
        <p:spPr>
          <a:xfrm>
            <a:off x="-7952" y="652007"/>
            <a:ext cx="4110827" cy="1867355"/>
          </a:xfrm>
          <a:prstGeom prst="rect">
            <a:avLst/>
          </a:prstGeom>
        </p:spPr>
      </p:pic>
      <p:sp>
        <p:nvSpPr>
          <p:cNvPr id="366" name="Google Shape;366;p41"/>
          <p:cNvSpPr/>
          <p:nvPr/>
        </p:nvSpPr>
        <p:spPr>
          <a:xfrm>
            <a:off x="4091850" y="652475"/>
            <a:ext cx="159300" cy="186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08;p32"/>
          <p:cNvSpPr/>
          <p:nvPr/>
        </p:nvSpPr>
        <p:spPr>
          <a:xfrm rot="-5400000">
            <a:off x="2862501" y="-826126"/>
            <a:ext cx="342575" cy="2434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extBox 13"/>
          <p:cNvSpPr txBox="1"/>
          <p:nvPr/>
        </p:nvSpPr>
        <p:spPr>
          <a:xfrm>
            <a:off x="1961955" y="193191"/>
            <a:ext cx="2141301" cy="369332"/>
          </a:xfrm>
          <a:prstGeom prst="rect">
            <a:avLst/>
          </a:prstGeom>
          <a:noFill/>
        </p:spPr>
        <p:txBody>
          <a:bodyPr wrap="square" rtlCol="0">
            <a:spAutoFit/>
          </a:bodyPr>
          <a:lstStyle/>
          <a:p>
            <a:pPr algn="ctr"/>
            <a:r>
              <a:rPr lang="en-IE" sz="1800" dirty="0" smtClean="0">
                <a:solidFill>
                  <a:schemeClr val="bg1"/>
                </a:solidFill>
                <a:latin typeface="Bahnschrift Light Condensed" panose="020B0502040204020203" pitchFamily="34" charset="0"/>
              </a:rPr>
              <a:t>Techo de Xifré, Barcelona</a:t>
            </a:r>
            <a:endParaRPr lang="en-IE" sz="1800" dirty="0">
              <a:solidFill>
                <a:schemeClr val="bg1"/>
              </a:solidFill>
              <a:latin typeface="Bahnschrift Light Condensed" panose="020B0502040204020203" pitchFamily="34" charset="0"/>
            </a:endParaRPr>
          </a:p>
        </p:txBody>
      </p:sp>
      <p:sp>
        <p:nvSpPr>
          <p:cNvPr id="15" name="Google Shape;208;p32"/>
          <p:cNvSpPr/>
          <p:nvPr/>
        </p:nvSpPr>
        <p:spPr>
          <a:xfrm rot="-5400000">
            <a:off x="1496448" y="3085341"/>
            <a:ext cx="342575" cy="333547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p:cNvSpPr txBox="1"/>
          <p:nvPr/>
        </p:nvSpPr>
        <p:spPr>
          <a:xfrm>
            <a:off x="147892" y="4555035"/>
            <a:ext cx="3039684" cy="369332"/>
          </a:xfrm>
          <a:prstGeom prst="rect">
            <a:avLst/>
          </a:prstGeom>
          <a:noFill/>
        </p:spPr>
        <p:txBody>
          <a:bodyPr wrap="square" rtlCol="0">
            <a:spAutoFit/>
          </a:bodyPr>
          <a:lstStyle/>
          <a:p>
            <a:pPr algn="ctr"/>
            <a:r>
              <a:rPr lang="en-IE" sz="1800" dirty="0">
                <a:solidFill>
                  <a:schemeClr val="bg1"/>
                </a:solidFill>
                <a:latin typeface="Bahnschrift Light Condensed" panose="020B0502040204020203" pitchFamily="34" charset="0"/>
              </a:rPr>
              <a:t>LaFábrika </a:t>
            </a:r>
            <a:r>
              <a:rPr lang="en-IE" sz="1800" dirty="0" smtClean="0">
                <a:solidFill>
                  <a:schemeClr val="bg1"/>
                </a:solidFill>
                <a:latin typeface="Bahnschrift Light Condensed" panose="020B0502040204020203" pitchFamily="34" charset="0"/>
              </a:rPr>
              <a:t>detodalavida, Extremadura</a:t>
            </a:r>
            <a:endParaRPr lang="en-IE" sz="1800" dirty="0">
              <a:solidFill>
                <a:schemeClr val="bg1"/>
              </a:solidFill>
              <a:latin typeface="Bahnschrift Light Condensed" panose="020B0502040204020203" pitchFamily="34" charset="0"/>
            </a:endParaRPr>
          </a:p>
        </p:txBody>
      </p:sp>
    </p:spTree>
    <p:extLst>
      <p:ext uri="{BB962C8B-B14F-4D97-AF65-F5344CB8AC3E}">
        <p14:creationId xmlns:p14="http://schemas.microsoft.com/office/powerpoint/2010/main" val="3858312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Oval 6"/>
          <p:cNvSpPr/>
          <p:nvPr/>
        </p:nvSpPr>
        <p:spPr>
          <a:xfrm>
            <a:off x="4824489" y="210232"/>
            <a:ext cx="2867025" cy="2867025"/>
          </a:xfrm>
          <a:prstGeom prst="ellipse">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Oval 5"/>
          <p:cNvSpPr/>
          <p:nvPr/>
        </p:nvSpPr>
        <p:spPr>
          <a:xfrm>
            <a:off x="4657121" y="2152652"/>
            <a:ext cx="2867025" cy="2867025"/>
          </a:xfrm>
          <a:prstGeom prst="ellipse">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Oval 4"/>
          <p:cNvSpPr/>
          <p:nvPr/>
        </p:nvSpPr>
        <p:spPr>
          <a:xfrm>
            <a:off x="3061004" y="1061359"/>
            <a:ext cx="2867025" cy="2867025"/>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 name="Group 2"/>
          <p:cNvGrpSpPr/>
          <p:nvPr/>
        </p:nvGrpSpPr>
        <p:grpSpPr>
          <a:xfrm>
            <a:off x="1970560" y="2007184"/>
            <a:ext cx="2178657" cy="763325"/>
            <a:chOff x="1970560" y="2822837"/>
            <a:chExt cx="2178657" cy="763325"/>
          </a:xfrm>
        </p:grpSpPr>
        <p:sp>
          <p:nvSpPr>
            <p:cNvPr id="11" name="Rectangle 10"/>
            <p:cNvSpPr/>
            <p:nvPr/>
          </p:nvSpPr>
          <p:spPr>
            <a:xfrm>
              <a:off x="1970560" y="2822837"/>
              <a:ext cx="2178657" cy="763325"/>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p:cNvSpPr txBox="1"/>
            <p:nvPr/>
          </p:nvSpPr>
          <p:spPr>
            <a:xfrm>
              <a:off x="2045197" y="2973668"/>
              <a:ext cx="2031611" cy="461665"/>
            </a:xfrm>
            <a:prstGeom prst="rect">
              <a:avLst/>
            </a:prstGeom>
            <a:noFill/>
          </p:spPr>
          <p:txBody>
            <a:bodyPr wrap="square" rtlCol="0">
              <a:spAutoFit/>
            </a:bodyPr>
            <a:lstStyle/>
            <a:p>
              <a:r>
                <a:rPr lang="en-IE" sz="2400" i="1" dirty="0" smtClean="0">
                  <a:latin typeface="Bahnschrift SemiBold" panose="020B0502040204020203" pitchFamily="34" charset="0"/>
                </a:rPr>
                <a:t>Sustainability</a:t>
              </a:r>
              <a:endParaRPr lang="en-IE" sz="2400" i="1" dirty="0">
                <a:latin typeface="Bahnschrift SemiBold" panose="020B0502040204020203" pitchFamily="34" charset="0"/>
              </a:endParaRPr>
            </a:p>
          </p:txBody>
        </p:sp>
      </p:grpSp>
      <p:grpSp>
        <p:nvGrpSpPr>
          <p:cNvPr id="4" name="Group 3"/>
          <p:cNvGrpSpPr/>
          <p:nvPr/>
        </p:nvGrpSpPr>
        <p:grpSpPr>
          <a:xfrm>
            <a:off x="6943836" y="418117"/>
            <a:ext cx="1733305" cy="763325"/>
            <a:chOff x="6816910" y="462018"/>
            <a:chExt cx="1733305" cy="763325"/>
          </a:xfrm>
        </p:grpSpPr>
        <p:sp>
          <p:nvSpPr>
            <p:cNvPr id="13" name="Rectangle 12"/>
            <p:cNvSpPr/>
            <p:nvPr/>
          </p:nvSpPr>
          <p:spPr>
            <a:xfrm>
              <a:off x="6816910" y="462018"/>
              <a:ext cx="1733305" cy="763325"/>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p:nvSpPr>
          <p:spPr>
            <a:xfrm>
              <a:off x="6864268" y="608261"/>
              <a:ext cx="1638590" cy="461665"/>
            </a:xfrm>
            <a:prstGeom prst="rect">
              <a:avLst/>
            </a:prstGeom>
          </p:spPr>
          <p:txBody>
            <a:bodyPr wrap="none">
              <a:spAutoFit/>
            </a:bodyPr>
            <a:lstStyle/>
            <a:p>
              <a:pPr lvl="0"/>
              <a:r>
                <a:rPr lang="en-IE" sz="2400" i="1" dirty="0" smtClean="0">
                  <a:latin typeface="Bahnschrift SemiBold" panose="020B0502040204020203" pitchFamily="34" charset="0"/>
                </a:rPr>
                <a:t>Aesthetics</a:t>
              </a:r>
              <a:endParaRPr lang="en-IE" sz="2400" i="1" dirty="0">
                <a:latin typeface="Bahnschrift SemiBold" panose="020B0502040204020203" pitchFamily="34" charset="0"/>
              </a:endParaRPr>
            </a:p>
          </p:txBody>
        </p:sp>
      </p:grpSp>
      <p:grpSp>
        <p:nvGrpSpPr>
          <p:cNvPr id="2" name="Group 1"/>
          <p:cNvGrpSpPr/>
          <p:nvPr/>
        </p:nvGrpSpPr>
        <p:grpSpPr>
          <a:xfrm>
            <a:off x="6425760" y="3150069"/>
            <a:ext cx="1717275" cy="763325"/>
            <a:chOff x="6313660" y="4065184"/>
            <a:chExt cx="1717275" cy="763325"/>
          </a:xfrm>
        </p:grpSpPr>
        <p:sp>
          <p:nvSpPr>
            <p:cNvPr id="14" name="Rectangle 13"/>
            <p:cNvSpPr/>
            <p:nvPr/>
          </p:nvSpPr>
          <p:spPr>
            <a:xfrm>
              <a:off x="6313660" y="4065184"/>
              <a:ext cx="1717275" cy="763325"/>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7" name="Rectangle 16"/>
            <p:cNvSpPr/>
            <p:nvPr/>
          </p:nvSpPr>
          <p:spPr>
            <a:xfrm>
              <a:off x="6385062" y="4216013"/>
              <a:ext cx="1574470" cy="461665"/>
            </a:xfrm>
            <a:prstGeom prst="rect">
              <a:avLst/>
            </a:prstGeom>
          </p:spPr>
          <p:txBody>
            <a:bodyPr wrap="none">
              <a:spAutoFit/>
            </a:bodyPr>
            <a:lstStyle/>
            <a:p>
              <a:r>
                <a:rPr lang="en-IE" sz="2400" i="1" dirty="0" smtClean="0">
                  <a:latin typeface="Bahnschrift SemiBold" panose="020B0502040204020203" pitchFamily="34" charset="0"/>
                </a:rPr>
                <a:t>Inclusivity</a:t>
              </a:r>
              <a:endParaRPr lang="en-IE" dirty="0"/>
            </a:p>
          </p:txBody>
        </p:sp>
      </p:grpSp>
      <p:sp>
        <p:nvSpPr>
          <p:cNvPr id="19" name="Rectangle 18"/>
          <p:cNvSpPr/>
          <p:nvPr/>
        </p:nvSpPr>
        <p:spPr>
          <a:xfrm>
            <a:off x="366209" y="690393"/>
            <a:ext cx="2515540" cy="771277"/>
          </a:xfrm>
          <a:prstGeom prst="rect">
            <a:avLst/>
          </a:prstGeom>
          <a:solidFill>
            <a:schemeClr val="tx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Rectangle 19"/>
          <p:cNvSpPr/>
          <p:nvPr/>
        </p:nvSpPr>
        <p:spPr>
          <a:xfrm>
            <a:off x="504978" y="614343"/>
            <a:ext cx="2515540" cy="771277"/>
          </a:xfrm>
          <a:prstGeom prst="rect">
            <a:avLst/>
          </a:prstGeom>
          <a:solidFill>
            <a:schemeClr val="tx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Title 1"/>
          <p:cNvSpPr>
            <a:spLocks noGrp="1"/>
          </p:cNvSpPr>
          <p:nvPr>
            <p:ph type="title"/>
          </p:nvPr>
        </p:nvSpPr>
        <p:spPr>
          <a:xfrm>
            <a:off x="530198" y="641020"/>
            <a:ext cx="4971569" cy="896700"/>
          </a:xfrm>
        </p:spPr>
        <p:txBody>
          <a:bodyPr/>
          <a:lstStyle/>
          <a:p>
            <a:pPr algn="l"/>
            <a:r>
              <a:rPr lang="en-IE" dirty="0" smtClean="0">
                <a:solidFill>
                  <a:schemeClr val="accent6">
                    <a:lumMod val="50000"/>
                  </a:schemeClr>
                </a:solidFill>
                <a:latin typeface="Bahnschrift SemiBold" panose="020B0502040204020203" pitchFamily="34" charset="0"/>
              </a:rPr>
              <a:t>Core values</a:t>
            </a:r>
            <a:endParaRPr lang="en-IE" dirty="0">
              <a:solidFill>
                <a:schemeClr val="accent6">
                  <a:lumMod val="50000"/>
                </a:schemeClr>
              </a:solidFill>
              <a:latin typeface="Bahnschrift SemiBold" panose="020B0502040204020203" pitchFamily="34" charset="0"/>
            </a:endParaRPr>
          </a:p>
        </p:txBody>
      </p:sp>
    </p:spTree>
    <p:extLst>
      <p:ext uri="{BB962C8B-B14F-4D97-AF65-F5344CB8AC3E}">
        <p14:creationId xmlns:p14="http://schemas.microsoft.com/office/powerpoint/2010/main" val="1192164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Oval 6"/>
          <p:cNvSpPr/>
          <p:nvPr/>
        </p:nvSpPr>
        <p:spPr>
          <a:xfrm>
            <a:off x="4824489" y="210232"/>
            <a:ext cx="2867025" cy="2867025"/>
          </a:xfrm>
          <a:prstGeom prst="ellipse">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Oval 5"/>
          <p:cNvSpPr/>
          <p:nvPr/>
        </p:nvSpPr>
        <p:spPr>
          <a:xfrm>
            <a:off x="4657121" y="2152652"/>
            <a:ext cx="2867025" cy="2867025"/>
          </a:xfrm>
          <a:prstGeom prst="ellipse">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Oval 4"/>
          <p:cNvSpPr/>
          <p:nvPr/>
        </p:nvSpPr>
        <p:spPr>
          <a:xfrm>
            <a:off x="3061004" y="1061359"/>
            <a:ext cx="2867025" cy="2867025"/>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 name="Group 2"/>
          <p:cNvGrpSpPr/>
          <p:nvPr/>
        </p:nvGrpSpPr>
        <p:grpSpPr>
          <a:xfrm>
            <a:off x="1970560" y="2007184"/>
            <a:ext cx="2178657" cy="763325"/>
            <a:chOff x="1970560" y="2822837"/>
            <a:chExt cx="2178657" cy="763325"/>
          </a:xfrm>
        </p:grpSpPr>
        <p:sp>
          <p:nvSpPr>
            <p:cNvPr id="11" name="Rectangle 10"/>
            <p:cNvSpPr/>
            <p:nvPr/>
          </p:nvSpPr>
          <p:spPr>
            <a:xfrm>
              <a:off x="1970560" y="2822837"/>
              <a:ext cx="2178657" cy="763325"/>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p:cNvSpPr txBox="1"/>
            <p:nvPr/>
          </p:nvSpPr>
          <p:spPr>
            <a:xfrm>
              <a:off x="2045197" y="2973668"/>
              <a:ext cx="2031611" cy="461665"/>
            </a:xfrm>
            <a:prstGeom prst="rect">
              <a:avLst/>
            </a:prstGeom>
            <a:noFill/>
          </p:spPr>
          <p:txBody>
            <a:bodyPr wrap="square" rtlCol="0">
              <a:spAutoFit/>
            </a:bodyPr>
            <a:lstStyle/>
            <a:p>
              <a:r>
                <a:rPr lang="en-IE" sz="2400" i="1" dirty="0" smtClean="0">
                  <a:latin typeface="Bahnschrift SemiBold" panose="020B0502040204020203" pitchFamily="34" charset="0"/>
                </a:rPr>
                <a:t>Sustainability</a:t>
              </a:r>
              <a:endParaRPr lang="en-IE" sz="2400" i="1" dirty="0">
                <a:latin typeface="Bahnschrift SemiBold" panose="020B0502040204020203" pitchFamily="34" charset="0"/>
              </a:endParaRPr>
            </a:p>
          </p:txBody>
        </p:sp>
      </p:grpSp>
      <p:grpSp>
        <p:nvGrpSpPr>
          <p:cNvPr id="4" name="Group 3"/>
          <p:cNvGrpSpPr/>
          <p:nvPr/>
        </p:nvGrpSpPr>
        <p:grpSpPr>
          <a:xfrm>
            <a:off x="6943836" y="418117"/>
            <a:ext cx="1733305" cy="763325"/>
            <a:chOff x="6816910" y="462018"/>
            <a:chExt cx="1733305" cy="763325"/>
          </a:xfrm>
        </p:grpSpPr>
        <p:sp>
          <p:nvSpPr>
            <p:cNvPr id="13" name="Rectangle 12"/>
            <p:cNvSpPr/>
            <p:nvPr/>
          </p:nvSpPr>
          <p:spPr>
            <a:xfrm>
              <a:off x="6816910" y="462018"/>
              <a:ext cx="1733305" cy="763325"/>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p:nvSpPr>
          <p:spPr>
            <a:xfrm>
              <a:off x="6864268" y="608261"/>
              <a:ext cx="1638590" cy="461665"/>
            </a:xfrm>
            <a:prstGeom prst="rect">
              <a:avLst/>
            </a:prstGeom>
          </p:spPr>
          <p:txBody>
            <a:bodyPr wrap="none">
              <a:spAutoFit/>
            </a:bodyPr>
            <a:lstStyle/>
            <a:p>
              <a:pPr lvl="0"/>
              <a:r>
                <a:rPr lang="en-IE" sz="2400" i="1" dirty="0" smtClean="0">
                  <a:latin typeface="Bahnschrift SemiBold" panose="020B0502040204020203" pitchFamily="34" charset="0"/>
                </a:rPr>
                <a:t>Aesthetics</a:t>
              </a:r>
              <a:endParaRPr lang="en-IE" sz="2400" i="1" dirty="0">
                <a:latin typeface="Bahnschrift SemiBold" panose="020B0502040204020203" pitchFamily="34" charset="0"/>
              </a:endParaRPr>
            </a:p>
          </p:txBody>
        </p:sp>
      </p:grpSp>
      <p:grpSp>
        <p:nvGrpSpPr>
          <p:cNvPr id="2" name="Group 1"/>
          <p:cNvGrpSpPr/>
          <p:nvPr/>
        </p:nvGrpSpPr>
        <p:grpSpPr>
          <a:xfrm>
            <a:off x="6425760" y="3150069"/>
            <a:ext cx="1717275" cy="763325"/>
            <a:chOff x="6313660" y="4065184"/>
            <a:chExt cx="1717275" cy="763325"/>
          </a:xfrm>
        </p:grpSpPr>
        <p:sp>
          <p:nvSpPr>
            <p:cNvPr id="14" name="Rectangle 13"/>
            <p:cNvSpPr/>
            <p:nvPr/>
          </p:nvSpPr>
          <p:spPr>
            <a:xfrm>
              <a:off x="6313660" y="4065184"/>
              <a:ext cx="1717275" cy="763325"/>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7" name="Rectangle 16"/>
            <p:cNvSpPr/>
            <p:nvPr/>
          </p:nvSpPr>
          <p:spPr>
            <a:xfrm>
              <a:off x="6385062" y="4216013"/>
              <a:ext cx="1574470" cy="461665"/>
            </a:xfrm>
            <a:prstGeom prst="rect">
              <a:avLst/>
            </a:prstGeom>
          </p:spPr>
          <p:txBody>
            <a:bodyPr wrap="none">
              <a:spAutoFit/>
            </a:bodyPr>
            <a:lstStyle/>
            <a:p>
              <a:r>
                <a:rPr lang="en-IE" sz="2400" i="1" dirty="0" smtClean="0">
                  <a:latin typeface="Bahnschrift SemiBold" panose="020B0502040204020203" pitchFamily="34" charset="0"/>
                </a:rPr>
                <a:t>Inclusivity</a:t>
              </a:r>
              <a:endParaRPr lang="en-IE" dirty="0"/>
            </a:p>
          </p:txBody>
        </p:sp>
      </p:grpSp>
      <p:sp>
        <p:nvSpPr>
          <p:cNvPr id="25" name="Rectangle 24"/>
          <p:cNvSpPr/>
          <p:nvPr/>
        </p:nvSpPr>
        <p:spPr>
          <a:xfrm>
            <a:off x="1970560" y="2835826"/>
            <a:ext cx="2178658" cy="2041283"/>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extBox 8"/>
          <p:cNvSpPr txBox="1"/>
          <p:nvPr/>
        </p:nvSpPr>
        <p:spPr>
          <a:xfrm>
            <a:off x="1970560" y="2835826"/>
            <a:ext cx="2178658" cy="1938992"/>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  Circular economy</a:t>
            </a:r>
          </a:p>
          <a:p>
            <a:pPr marL="72000" lvl="1" indent="108000">
              <a:buFont typeface="Arial" panose="020B0604020202020204" pitchFamily="34" charset="0"/>
              <a:buChar char="•"/>
            </a:pPr>
            <a:r>
              <a:rPr lang="en-IE" sz="1200" dirty="0" smtClean="0">
                <a:latin typeface="Catamaran Light"/>
              </a:rPr>
              <a:t>  Energy efficiency</a:t>
            </a:r>
          </a:p>
          <a:p>
            <a:pPr marL="72000" lvl="1" indent="108000">
              <a:buFont typeface="Arial" panose="020B0604020202020204" pitchFamily="34" charset="0"/>
              <a:buChar char="•"/>
            </a:pPr>
            <a:r>
              <a:rPr lang="en-IE" sz="1200" dirty="0" smtClean="0">
                <a:latin typeface="Catamaran Light"/>
              </a:rPr>
              <a:t>  Use of sustainable materials and construction techniques</a:t>
            </a:r>
          </a:p>
          <a:p>
            <a:pPr marL="72000" lvl="1" indent="108000">
              <a:buFont typeface="Arial" panose="020B0604020202020204" pitchFamily="34" charset="0"/>
              <a:buChar char="•"/>
            </a:pPr>
            <a:r>
              <a:rPr lang="en-IE" sz="1200" dirty="0" smtClean="0">
                <a:latin typeface="Catamaran Light"/>
              </a:rPr>
              <a:t>  Re-use of materials and spaces</a:t>
            </a:r>
          </a:p>
          <a:p>
            <a:pPr marL="72000" lvl="1" indent="108000">
              <a:buFont typeface="Arial" panose="020B0604020202020204" pitchFamily="34" charset="0"/>
              <a:buChar char="•"/>
            </a:pPr>
            <a:r>
              <a:rPr lang="en-IE" sz="1200" dirty="0" smtClean="0">
                <a:latin typeface="Catamaran Light"/>
              </a:rPr>
              <a:t>  Green mobility</a:t>
            </a:r>
          </a:p>
          <a:p>
            <a:pPr marL="72000" lvl="1" indent="108000">
              <a:buFont typeface="Arial" panose="020B0604020202020204" pitchFamily="34" charset="0"/>
              <a:buChar char="•"/>
            </a:pPr>
            <a:r>
              <a:rPr lang="en-IE" sz="1200" dirty="0" smtClean="0">
                <a:latin typeface="Catamaran Light"/>
              </a:rPr>
              <a:t>  Restoring biodiversity (re-naturing landscapes)</a:t>
            </a:r>
            <a:endParaRPr lang="en-IE" sz="1200" dirty="0">
              <a:latin typeface="Catamaran Light"/>
            </a:endParaRPr>
          </a:p>
        </p:txBody>
      </p:sp>
      <p:sp>
        <p:nvSpPr>
          <p:cNvPr id="18" name="Rectangle 17"/>
          <p:cNvSpPr/>
          <p:nvPr/>
        </p:nvSpPr>
        <p:spPr>
          <a:xfrm>
            <a:off x="366209" y="690393"/>
            <a:ext cx="2515540" cy="771277"/>
          </a:xfrm>
          <a:prstGeom prst="rect">
            <a:avLst/>
          </a:prstGeom>
          <a:solidFill>
            <a:schemeClr val="tx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Rectangle 18"/>
          <p:cNvSpPr/>
          <p:nvPr/>
        </p:nvSpPr>
        <p:spPr>
          <a:xfrm>
            <a:off x="504978" y="614343"/>
            <a:ext cx="2515540" cy="771277"/>
          </a:xfrm>
          <a:prstGeom prst="rect">
            <a:avLst/>
          </a:prstGeom>
          <a:solidFill>
            <a:schemeClr val="tx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Title 1"/>
          <p:cNvSpPr>
            <a:spLocks noGrp="1"/>
          </p:cNvSpPr>
          <p:nvPr>
            <p:ph type="title"/>
          </p:nvPr>
        </p:nvSpPr>
        <p:spPr>
          <a:xfrm>
            <a:off x="530198" y="641020"/>
            <a:ext cx="4971569" cy="896700"/>
          </a:xfrm>
        </p:spPr>
        <p:txBody>
          <a:bodyPr/>
          <a:lstStyle/>
          <a:p>
            <a:pPr algn="l"/>
            <a:r>
              <a:rPr lang="en-IE" dirty="0" smtClean="0">
                <a:solidFill>
                  <a:schemeClr val="accent6">
                    <a:lumMod val="50000"/>
                  </a:schemeClr>
                </a:solidFill>
                <a:latin typeface="Bahnschrift SemiBold" panose="020B0502040204020203" pitchFamily="34" charset="0"/>
              </a:rPr>
              <a:t>Core values</a:t>
            </a:r>
            <a:endParaRPr lang="en-IE" dirty="0">
              <a:solidFill>
                <a:schemeClr val="accent6">
                  <a:lumMod val="50000"/>
                </a:schemeClr>
              </a:solidFill>
              <a:latin typeface="Bahnschrift SemiBold" panose="020B0502040204020203" pitchFamily="34" charset="0"/>
            </a:endParaRPr>
          </a:p>
        </p:txBody>
      </p:sp>
    </p:spTree>
    <p:extLst>
      <p:ext uri="{BB962C8B-B14F-4D97-AF65-F5344CB8AC3E}">
        <p14:creationId xmlns:p14="http://schemas.microsoft.com/office/powerpoint/2010/main" val="3353444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Oval 6"/>
          <p:cNvSpPr/>
          <p:nvPr/>
        </p:nvSpPr>
        <p:spPr>
          <a:xfrm>
            <a:off x="4824489" y="210232"/>
            <a:ext cx="2867025" cy="2867025"/>
          </a:xfrm>
          <a:prstGeom prst="ellipse">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Oval 5"/>
          <p:cNvSpPr/>
          <p:nvPr/>
        </p:nvSpPr>
        <p:spPr>
          <a:xfrm>
            <a:off x="4657121" y="2152652"/>
            <a:ext cx="2867025" cy="2867025"/>
          </a:xfrm>
          <a:prstGeom prst="ellipse">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Oval 4"/>
          <p:cNvSpPr/>
          <p:nvPr/>
        </p:nvSpPr>
        <p:spPr>
          <a:xfrm>
            <a:off x="3061004" y="1061359"/>
            <a:ext cx="2867025" cy="2867025"/>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 name="Group 2"/>
          <p:cNvGrpSpPr/>
          <p:nvPr/>
        </p:nvGrpSpPr>
        <p:grpSpPr>
          <a:xfrm>
            <a:off x="1970560" y="2007184"/>
            <a:ext cx="2178657" cy="763325"/>
            <a:chOff x="1970560" y="2822837"/>
            <a:chExt cx="2178657" cy="763325"/>
          </a:xfrm>
        </p:grpSpPr>
        <p:sp>
          <p:nvSpPr>
            <p:cNvPr id="11" name="Rectangle 10"/>
            <p:cNvSpPr/>
            <p:nvPr/>
          </p:nvSpPr>
          <p:spPr>
            <a:xfrm>
              <a:off x="1970560" y="2822837"/>
              <a:ext cx="2178657" cy="763325"/>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p:cNvSpPr txBox="1"/>
            <p:nvPr/>
          </p:nvSpPr>
          <p:spPr>
            <a:xfrm>
              <a:off x="2045197" y="2973668"/>
              <a:ext cx="2031611" cy="461665"/>
            </a:xfrm>
            <a:prstGeom prst="rect">
              <a:avLst/>
            </a:prstGeom>
            <a:noFill/>
          </p:spPr>
          <p:txBody>
            <a:bodyPr wrap="square" rtlCol="0">
              <a:spAutoFit/>
            </a:bodyPr>
            <a:lstStyle/>
            <a:p>
              <a:r>
                <a:rPr lang="en-IE" sz="2400" i="1" dirty="0" smtClean="0">
                  <a:latin typeface="Bahnschrift SemiBold" panose="020B0502040204020203" pitchFamily="34" charset="0"/>
                </a:rPr>
                <a:t>Sustainability</a:t>
              </a:r>
              <a:endParaRPr lang="en-IE" sz="2400" i="1" dirty="0">
                <a:latin typeface="Bahnschrift SemiBold" panose="020B0502040204020203" pitchFamily="34" charset="0"/>
              </a:endParaRPr>
            </a:p>
          </p:txBody>
        </p:sp>
      </p:grpSp>
      <p:grpSp>
        <p:nvGrpSpPr>
          <p:cNvPr id="4" name="Group 3"/>
          <p:cNvGrpSpPr/>
          <p:nvPr/>
        </p:nvGrpSpPr>
        <p:grpSpPr>
          <a:xfrm>
            <a:off x="6943836" y="418117"/>
            <a:ext cx="1733305" cy="763325"/>
            <a:chOff x="6816910" y="462018"/>
            <a:chExt cx="1733305" cy="763325"/>
          </a:xfrm>
        </p:grpSpPr>
        <p:sp>
          <p:nvSpPr>
            <p:cNvPr id="13" name="Rectangle 12"/>
            <p:cNvSpPr/>
            <p:nvPr/>
          </p:nvSpPr>
          <p:spPr>
            <a:xfrm>
              <a:off x="6816910" y="462018"/>
              <a:ext cx="1733305" cy="763325"/>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Rectangle 15"/>
            <p:cNvSpPr/>
            <p:nvPr/>
          </p:nvSpPr>
          <p:spPr>
            <a:xfrm>
              <a:off x="6864268" y="608261"/>
              <a:ext cx="1638590" cy="461665"/>
            </a:xfrm>
            <a:prstGeom prst="rect">
              <a:avLst/>
            </a:prstGeom>
          </p:spPr>
          <p:txBody>
            <a:bodyPr wrap="none">
              <a:spAutoFit/>
            </a:bodyPr>
            <a:lstStyle/>
            <a:p>
              <a:pPr lvl="0"/>
              <a:r>
                <a:rPr lang="en-IE" sz="2400" i="1" dirty="0" smtClean="0">
                  <a:latin typeface="Bahnschrift SemiBold" panose="020B0502040204020203" pitchFamily="34" charset="0"/>
                </a:rPr>
                <a:t>Aesthetics</a:t>
              </a:r>
              <a:endParaRPr lang="en-IE" sz="2400" i="1" dirty="0">
                <a:latin typeface="Bahnschrift SemiBold" panose="020B0502040204020203" pitchFamily="34" charset="0"/>
              </a:endParaRPr>
            </a:p>
          </p:txBody>
        </p:sp>
      </p:grpSp>
      <p:grpSp>
        <p:nvGrpSpPr>
          <p:cNvPr id="2" name="Group 1"/>
          <p:cNvGrpSpPr/>
          <p:nvPr/>
        </p:nvGrpSpPr>
        <p:grpSpPr>
          <a:xfrm>
            <a:off x="6425760" y="3150069"/>
            <a:ext cx="1717275" cy="763325"/>
            <a:chOff x="6313660" y="4065184"/>
            <a:chExt cx="1717275" cy="763325"/>
          </a:xfrm>
        </p:grpSpPr>
        <p:sp>
          <p:nvSpPr>
            <p:cNvPr id="14" name="Rectangle 13"/>
            <p:cNvSpPr/>
            <p:nvPr/>
          </p:nvSpPr>
          <p:spPr>
            <a:xfrm>
              <a:off x="6313660" y="4065184"/>
              <a:ext cx="1717275" cy="763325"/>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7" name="Rectangle 16"/>
            <p:cNvSpPr/>
            <p:nvPr/>
          </p:nvSpPr>
          <p:spPr>
            <a:xfrm>
              <a:off x="6385062" y="4216013"/>
              <a:ext cx="1574470" cy="461665"/>
            </a:xfrm>
            <a:prstGeom prst="rect">
              <a:avLst/>
            </a:prstGeom>
          </p:spPr>
          <p:txBody>
            <a:bodyPr wrap="none">
              <a:spAutoFit/>
            </a:bodyPr>
            <a:lstStyle/>
            <a:p>
              <a:r>
                <a:rPr lang="en-IE" sz="2400" i="1" dirty="0" smtClean="0">
                  <a:latin typeface="Bahnschrift SemiBold" panose="020B0502040204020203" pitchFamily="34" charset="0"/>
                </a:rPr>
                <a:t>Inclusivity</a:t>
              </a:r>
              <a:endParaRPr lang="en-IE" dirty="0"/>
            </a:p>
          </p:txBody>
        </p:sp>
      </p:grpSp>
      <p:sp>
        <p:nvSpPr>
          <p:cNvPr id="25" name="Rectangle 24"/>
          <p:cNvSpPr/>
          <p:nvPr/>
        </p:nvSpPr>
        <p:spPr>
          <a:xfrm>
            <a:off x="1970560" y="2835826"/>
            <a:ext cx="2178658" cy="2041283"/>
          </a:xfrm>
          <a:prstGeom prst="rect">
            <a:avLst/>
          </a:prstGeom>
          <a:solidFill>
            <a:schemeClr val="bg1"/>
          </a:solidFill>
          <a:ln w="50800">
            <a:solidFill>
              <a:srgbClr val="19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6" name="Rectangle 25"/>
          <p:cNvSpPr/>
          <p:nvPr/>
        </p:nvSpPr>
        <p:spPr>
          <a:xfrm>
            <a:off x="5947453" y="3972434"/>
            <a:ext cx="2682331" cy="1026904"/>
          </a:xfrm>
          <a:prstGeom prst="rect">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TextBox 18"/>
          <p:cNvSpPr txBox="1"/>
          <p:nvPr/>
        </p:nvSpPr>
        <p:spPr>
          <a:xfrm>
            <a:off x="1970560" y="2835826"/>
            <a:ext cx="2178658" cy="1938992"/>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  Circular economy</a:t>
            </a:r>
          </a:p>
          <a:p>
            <a:pPr marL="72000" lvl="1" indent="108000">
              <a:buFont typeface="Arial" panose="020B0604020202020204" pitchFamily="34" charset="0"/>
              <a:buChar char="•"/>
            </a:pPr>
            <a:r>
              <a:rPr lang="en-IE" sz="1200" dirty="0" smtClean="0">
                <a:latin typeface="Catamaran Light"/>
              </a:rPr>
              <a:t>  Energy efficiency</a:t>
            </a:r>
          </a:p>
          <a:p>
            <a:pPr marL="72000" lvl="1" indent="108000">
              <a:buFont typeface="Arial" panose="020B0604020202020204" pitchFamily="34" charset="0"/>
              <a:buChar char="•"/>
            </a:pPr>
            <a:r>
              <a:rPr lang="en-IE" sz="1200" dirty="0" smtClean="0">
                <a:latin typeface="Catamaran Light"/>
              </a:rPr>
              <a:t>  Use of sustainable materials and construction techniques</a:t>
            </a:r>
          </a:p>
          <a:p>
            <a:pPr marL="72000" lvl="1" indent="108000">
              <a:buFont typeface="Arial" panose="020B0604020202020204" pitchFamily="34" charset="0"/>
              <a:buChar char="•"/>
            </a:pPr>
            <a:r>
              <a:rPr lang="en-IE" sz="1200" dirty="0" smtClean="0">
                <a:latin typeface="Catamaran Light"/>
              </a:rPr>
              <a:t>  Re-use of materials and spaces</a:t>
            </a:r>
          </a:p>
          <a:p>
            <a:pPr marL="72000" lvl="1" indent="108000">
              <a:buFont typeface="Arial" panose="020B0604020202020204" pitchFamily="34" charset="0"/>
              <a:buChar char="•"/>
            </a:pPr>
            <a:r>
              <a:rPr lang="en-IE" sz="1200" dirty="0" smtClean="0">
                <a:latin typeface="Catamaran Light"/>
              </a:rPr>
              <a:t>  Green mobility</a:t>
            </a:r>
          </a:p>
          <a:p>
            <a:pPr marL="72000" lvl="1" indent="108000">
              <a:buFont typeface="Arial" panose="020B0604020202020204" pitchFamily="34" charset="0"/>
              <a:buChar char="•"/>
            </a:pPr>
            <a:r>
              <a:rPr lang="en-IE" sz="1200" dirty="0" smtClean="0">
                <a:latin typeface="Catamaran Light"/>
              </a:rPr>
              <a:t>  Restoring biodiversity (re-naturing landscapes)</a:t>
            </a:r>
            <a:endParaRPr lang="en-IE" sz="1200" dirty="0">
              <a:latin typeface="Catamaran Light"/>
            </a:endParaRPr>
          </a:p>
        </p:txBody>
      </p:sp>
      <p:sp>
        <p:nvSpPr>
          <p:cNvPr id="20" name="TextBox 19"/>
          <p:cNvSpPr txBox="1"/>
          <p:nvPr/>
        </p:nvSpPr>
        <p:spPr>
          <a:xfrm>
            <a:off x="5947452" y="3980365"/>
            <a:ext cx="2729689" cy="1015663"/>
          </a:xfrm>
          <a:prstGeom prst="rect">
            <a:avLst/>
          </a:prstGeom>
          <a:noFill/>
        </p:spPr>
        <p:txBody>
          <a:bodyPr wrap="square" rtlCol="0">
            <a:spAutoFit/>
          </a:bodyPr>
          <a:lstStyle/>
          <a:p>
            <a:pPr marL="72000" lvl="1" indent="108000">
              <a:buFont typeface="Arial" panose="020B0604020202020204" pitchFamily="34" charset="0"/>
              <a:buChar char="•"/>
            </a:pPr>
            <a:r>
              <a:rPr lang="en-IE" sz="1200" dirty="0" smtClean="0">
                <a:latin typeface="Catamaran Light"/>
              </a:rPr>
              <a:t>Attention to the needs of marginalised groups</a:t>
            </a:r>
          </a:p>
          <a:p>
            <a:pPr marL="72000" lvl="1" indent="108000">
              <a:buFont typeface="Arial" panose="020B0604020202020204" pitchFamily="34" charset="0"/>
              <a:buChar char="•"/>
            </a:pPr>
            <a:r>
              <a:rPr lang="en-IE" sz="1200" dirty="0" smtClean="0">
                <a:latin typeface="Catamaran Light"/>
              </a:rPr>
              <a:t>Wider participation in decision-making</a:t>
            </a:r>
          </a:p>
          <a:p>
            <a:pPr marL="72000" lvl="1" indent="108000">
              <a:buFont typeface="Arial" panose="020B0604020202020204" pitchFamily="34" charset="0"/>
              <a:buChar char="•"/>
            </a:pPr>
            <a:r>
              <a:rPr lang="en-IE" sz="1200" dirty="0" smtClean="0">
                <a:latin typeface="Catamaran Light"/>
              </a:rPr>
              <a:t>Expanding access and affordability</a:t>
            </a:r>
            <a:endParaRPr lang="en-IE" sz="1200" dirty="0">
              <a:latin typeface="Catamaran Light"/>
            </a:endParaRPr>
          </a:p>
        </p:txBody>
      </p:sp>
      <p:sp>
        <p:nvSpPr>
          <p:cNvPr id="22" name="Rectangle 21"/>
          <p:cNvSpPr/>
          <p:nvPr/>
        </p:nvSpPr>
        <p:spPr>
          <a:xfrm>
            <a:off x="366209" y="690393"/>
            <a:ext cx="2515540" cy="771277"/>
          </a:xfrm>
          <a:prstGeom prst="rect">
            <a:avLst/>
          </a:prstGeom>
          <a:solidFill>
            <a:schemeClr val="tx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Rectangle 22"/>
          <p:cNvSpPr/>
          <p:nvPr/>
        </p:nvSpPr>
        <p:spPr>
          <a:xfrm>
            <a:off x="504978" y="614343"/>
            <a:ext cx="2515540" cy="771277"/>
          </a:xfrm>
          <a:prstGeom prst="rect">
            <a:avLst/>
          </a:prstGeom>
          <a:solidFill>
            <a:schemeClr val="tx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Title 1"/>
          <p:cNvSpPr>
            <a:spLocks noGrp="1"/>
          </p:cNvSpPr>
          <p:nvPr>
            <p:ph type="title"/>
          </p:nvPr>
        </p:nvSpPr>
        <p:spPr>
          <a:xfrm>
            <a:off x="530198" y="641020"/>
            <a:ext cx="4971569" cy="896700"/>
          </a:xfrm>
        </p:spPr>
        <p:txBody>
          <a:bodyPr/>
          <a:lstStyle/>
          <a:p>
            <a:pPr algn="l"/>
            <a:r>
              <a:rPr lang="en-IE" dirty="0" smtClean="0">
                <a:solidFill>
                  <a:schemeClr val="accent6">
                    <a:lumMod val="50000"/>
                  </a:schemeClr>
                </a:solidFill>
                <a:latin typeface="Bahnschrift SemiBold" panose="020B0502040204020203" pitchFamily="34" charset="0"/>
              </a:rPr>
              <a:t>Core values</a:t>
            </a:r>
            <a:endParaRPr lang="en-IE" dirty="0">
              <a:solidFill>
                <a:schemeClr val="accent6">
                  <a:lumMod val="50000"/>
                </a:schemeClr>
              </a:solidFill>
              <a:latin typeface="Bahnschrift SemiBold" panose="020B0502040204020203" pitchFamily="34" charset="0"/>
            </a:endParaRPr>
          </a:p>
        </p:txBody>
      </p:sp>
    </p:spTree>
    <p:extLst>
      <p:ext uri="{BB962C8B-B14F-4D97-AF65-F5344CB8AC3E}">
        <p14:creationId xmlns:p14="http://schemas.microsoft.com/office/powerpoint/2010/main" val="146790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32507</TotalTime>
  <Words>1227</Words>
  <Application>Microsoft Office PowerPoint</Application>
  <PresentationFormat>On-screen Show (16:9)</PresentationFormat>
  <Paragraphs>157</Paragraphs>
  <Slides>22</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Bahnschrift</vt:lpstr>
      <vt:lpstr>Bahnschrift Light Condensed</vt:lpstr>
      <vt:lpstr>Bahnschrift SemiBold</vt:lpstr>
      <vt:lpstr>Bahnschrift SemiBold SemiConden</vt:lpstr>
      <vt:lpstr>Catamaran ExtraLight</vt:lpstr>
      <vt:lpstr>Catamaran Light</vt:lpstr>
      <vt:lpstr>Courier New</vt:lpstr>
      <vt:lpstr>Fira Sans Extra Condensed Medium</vt:lpstr>
      <vt:lpstr>Livvic</vt:lpstr>
      <vt:lpstr>Engineering Project Proposal by Slidesgo</vt:lpstr>
      <vt:lpstr>1_Engineering Project Proposal by Slidesgo</vt:lpstr>
      <vt:lpstr>PowerPoint Presentation</vt:lpstr>
      <vt:lpstr>AGENDA</vt:lpstr>
      <vt:lpstr>The basics</vt:lpstr>
      <vt:lpstr>Who / What / When</vt:lpstr>
      <vt:lpstr>An ethos of development</vt:lpstr>
      <vt:lpstr>New European Bauhaus areas of action </vt:lpstr>
      <vt:lpstr>Core values</vt:lpstr>
      <vt:lpstr>Core values</vt:lpstr>
      <vt:lpstr>Core values</vt:lpstr>
      <vt:lpstr>Core values</vt:lpstr>
      <vt:lpstr>PowerPoint Presentation</vt:lpstr>
      <vt:lpstr>Thematic axis 1 Reconnecting with nature</vt:lpstr>
      <vt:lpstr>PowerPoint Presentation</vt:lpstr>
      <vt:lpstr>PowerPoint Presentation</vt:lpstr>
      <vt:lpstr>PowerPoint Presentation</vt:lpstr>
      <vt:lpstr>PowerPoint Presentation</vt:lpstr>
      <vt:lpstr>Role of cohesion policy</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European Bauhaus</dc:title>
  <dc:creator>KHALID Haroun (REGIO)</dc:creator>
  <cp:lastModifiedBy>KHALID Haroun (REGIO)</cp:lastModifiedBy>
  <cp:revision>346</cp:revision>
  <dcterms:modified xsi:type="dcterms:W3CDTF">2022-04-01T08:18:03Z</dcterms:modified>
</cp:coreProperties>
</file>