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4282" r:id="rId2"/>
    <p:sldMasterId id="2147484284" r:id="rId3"/>
    <p:sldMasterId id="2147484293" r:id="rId4"/>
  </p:sldMasterIdLst>
  <p:notesMasterIdLst>
    <p:notesMasterId r:id="rId15"/>
  </p:notesMasterIdLst>
  <p:handoutMasterIdLst>
    <p:handoutMasterId r:id="rId16"/>
  </p:handoutMasterIdLst>
  <p:sldIdLst>
    <p:sldId id="295" r:id="rId5"/>
    <p:sldId id="342" r:id="rId6"/>
    <p:sldId id="344" r:id="rId7"/>
    <p:sldId id="343" r:id="rId8"/>
    <p:sldId id="350" r:id="rId9"/>
    <p:sldId id="345" r:id="rId10"/>
    <p:sldId id="346" r:id="rId11"/>
    <p:sldId id="347" r:id="rId12"/>
    <p:sldId id="348" r:id="rId13"/>
    <p:sldId id="349" r:id="rId14"/>
  </p:sldIdLst>
  <p:sldSz cx="12192000" cy="6858000"/>
  <p:notesSz cx="6797675" cy="9926638"/>
  <p:embeddedFontLst>
    <p:embeddedFont>
      <p:font typeface="Republika" panose="02000506040000020004" pitchFamily="2" charset="-18"/>
      <p:regular r:id="rId17"/>
      <p:bold r:id="rId1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ica" id="{4DA681A9-1FCB-4CD9-ABA9-E5A4F3421F36}">
          <p14:sldIdLst>
            <p14:sldId id="295"/>
          </p14:sldIdLst>
        </p14:section>
        <p14:section name="Razdelek brez naslova" id="{4B59C9A3-CD7A-41AC-BBDE-448E9E9EAFDE}">
          <p14:sldIdLst>
            <p14:sldId id="342"/>
            <p14:sldId id="344"/>
            <p14:sldId id="343"/>
            <p14:sldId id="350"/>
            <p14:sldId id="345"/>
            <p14:sldId id="346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BA"/>
    <a:srgbClr val="1B495A"/>
    <a:srgbClr val="999999"/>
    <a:srgbClr val="3E7C94"/>
    <a:srgbClr val="457A73"/>
    <a:srgbClr val="66952E"/>
    <a:srgbClr val="234502"/>
    <a:srgbClr val="5C9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5051" autoAdjust="0"/>
  </p:normalViewPr>
  <p:slideViewPr>
    <p:cSldViewPr snapToGrid="0" snapToObjects="1">
      <p:cViewPr varScale="1">
        <p:scale>
          <a:sx n="106" d="100"/>
          <a:sy n="106" d="100"/>
        </p:scale>
        <p:origin x="180" y="-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10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6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2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3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3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4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1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4E53-6A0F-0931-79F3-264237EA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>
            <a:extLst>
              <a:ext uri="{FF2B5EF4-FFF2-40B4-BE49-F238E27FC236}">
                <a16:creationId xmlns:a16="http://schemas.microsoft.com/office/drawing/2014/main" id="{2A99A716-AD8E-A1D0-3B56-D7F2DAE0F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>
            <a:extLst>
              <a:ext uri="{FF2B5EF4-FFF2-40B4-BE49-F238E27FC236}">
                <a16:creationId xmlns:a16="http://schemas.microsoft.com/office/drawing/2014/main" id="{2BD4A6AC-5808-454F-E573-BE01A560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>
            <a:extLst>
              <a:ext uri="{FF2B5EF4-FFF2-40B4-BE49-F238E27FC236}">
                <a16:creationId xmlns:a16="http://schemas.microsoft.com/office/drawing/2014/main" id="{69003638-D3BE-E5E4-B0B3-E324DA1DE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5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6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7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7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8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6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Označba mest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3316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DAB8A-A168-45B8-89F0-CE0B0A279193}" type="slidenum">
              <a:rPr lang="en-US" altLang="sl-SI" smtClean="0">
                <a:latin typeface="Calibri" panose="020F0502020204030204" pitchFamily="34" charset="0"/>
              </a:rPr>
              <a:pPr/>
              <a:t>9</a:t>
            </a:fld>
            <a:endParaRPr lang="en-US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783-EBFF-4F03-B4E3-3B6DE25DE5D6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4BBD-E810-4A7C-A53D-F4616AAC749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17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0624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0645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78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15473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4435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88859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0986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9094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8874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71EB-307E-467E-B1CF-69F55E73EE1F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57287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1438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8160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430728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497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53628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19898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4155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5622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0815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D42E-65A3-4F68-844F-D65572D540C9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05C9-778C-499D-AACC-3063F646553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967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5293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826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12BF-EDE5-4A81-87C5-0D7CC1050451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D506-586E-4060-9BD1-3DCEB729282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23499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17A6-7FFA-4FD0-8821-8FBB2902F1FB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37F3-E20F-4562-AD5A-80B4FA2F244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9259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EC89-0418-4B0D-9AF7-0AD6AA972374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9BD0-ADBA-4047-8D26-A78A8937E14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226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2BC-921C-4596-884B-39D20FB565C3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1AB9-B5DA-40D6-887B-0132ED3E81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4438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FAE-94C7-4F82-9057-AE78829AE4C6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A7BB-AA4D-471E-A751-A6643F578FEB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05209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261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3" r:id="rId2"/>
    <p:sldLayoutId id="2147484274" r:id="rId3"/>
    <p:sldLayoutId id="2147484275" r:id="rId4"/>
    <p:sldLayoutId id="2147484279" r:id="rId5"/>
    <p:sldLayoutId id="2147484280" r:id="rId6"/>
    <p:sldLayoutId id="2147484281" r:id="rId7"/>
    <p:sldLayoutId id="2147484276" r:id="rId8"/>
    <p:sldLayoutId id="214748430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282700" y="715963"/>
            <a:ext cx="4325938" cy="204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  <a:ea typeface="Republika" panose="02000506040000020004" pitchFamily="2" charset="-18"/>
              <a:cs typeface="Republika" panose="02000506040000020004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F21EF-4092-440F-9A0F-0C34515F2B93}" type="datetimeFigureOut">
              <a:rPr lang="en-US" smtClean="0"/>
              <a:pPr>
                <a:defRPr/>
              </a:pPr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EFDB3-CB51-4DD8-B0F0-1B85B83B1C85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7" r:id="rId2"/>
    <p:sldLayoutId id="214748430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305" r:id="rId9"/>
    <p:sldLayoutId id="214748430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20. 04. 2026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7" r:id="rId9"/>
    <p:sldLayoutId id="214748430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ekorativno ozadje v modrih odtenkih - v levem zgornjem kotu logotip Republika Slovenija, Ministrstvo za gospodarstvo, turizem in šport, v desnem zgornjem kotu pa zeleni nacionalni znak I feel Slovenia" title="Dekorativno ozadj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05909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0243" name="Title 1"/>
          <p:cNvSpPr>
            <a:spLocks noGrp="1"/>
          </p:cNvSpPr>
          <p:nvPr>
            <p:ph type="ctrTitle"/>
          </p:nvPr>
        </p:nvSpPr>
        <p:spPr bwMode="auto">
          <a:xfrm>
            <a:off x="2501900" y="2814638"/>
            <a:ext cx="9690100" cy="135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pl-PL" altLang="sl-SI" b="0" dirty="0">
                <a:solidFill>
                  <a:schemeClr val="bg1"/>
                </a:solidFill>
                <a:latin typeface="+mj-lt"/>
              </a:rPr>
              <a:t>Osnovne informacije v zvezi z implementacijo IPCEI</a:t>
            </a:r>
            <a:endParaRPr lang="en-US" altLang="sl-SI" b="0" i="1" dirty="0">
              <a:latin typeface="+mj-lt"/>
            </a:endParaRPr>
          </a:p>
        </p:txBody>
      </p:sp>
      <p:sp>
        <p:nvSpPr>
          <p:cNvPr id="10242" name="Title 1"/>
          <p:cNvSpPr txBox="1">
            <a:spLocks/>
          </p:cNvSpPr>
          <p:nvPr/>
        </p:nvSpPr>
        <p:spPr bwMode="auto">
          <a:xfrm>
            <a:off x="2911726" y="6035595"/>
            <a:ext cx="3594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dirty="0">
                <a:solidFill>
                  <a:srgbClr val="529DBA"/>
                </a:solidFill>
                <a:latin typeface="+mj-lt"/>
                <a:cs typeface="Arial" panose="020B0604020202020204" pitchFamily="34" charset="0"/>
              </a:rPr>
              <a:t>Tjaša Rotar Kokalj</a:t>
            </a:r>
          </a:p>
          <a:p>
            <a:r>
              <a:rPr lang="sl-SI" altLang="sl-SI" sz="2400" dirty="0">
                <a:solidFill>
                  <a:srgbClr val="529DBA"/>
                </a:solidFill>
                <a:latin typeface="+mj-lt"/>
                <a:cs typeface="Arial" panose="020B0604020202020204" pitchFamily="34" charset="0"/>
              </a:rPr>
              <a:t>tjasa.rotar-kokalj@gov.si</a:t>
            </a:r>
            <a:endParaRPr lang="en-US" altLang="sl-SI" sz="2400" dirty="0">
              <a:solidFill>
                <a:srgbClr val="529DB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46" name="Title 1"/>
          <p:cNvSpPr txBox="1">
            <a:spLocks/>
          </p:cNvSpPr>
          <p:nvPr/>
        </p:nvSpPr>
        <p:spPr bwMode="auto">
          <a:xfrm>
            <a:off x="6413500" y="5102225"/>
            <a:ext cx="52943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Ljubljana, 21. april 2026</a:t>
            </a:r>
            <a:endParaRPr lang="en-US" altLang="sl-SI" sz="28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839243" y="687128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Slovenski projekti v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58281" y="1778299"/>
            <a:ext cx="1067543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Drugi IPCEI na področju mikroelektronike in komunikacijskih tehnologij (IPCEI ME/CT)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infrastrukture in storitev v oblaku (IPCEI CIS)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Drugi IPCEI na področju baterij (IPCEI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EuBatIn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vodika (IPCEI Hy2Tech, IPCEI Hy2Use, IPCEI Hy2Infra in IPCEI Hy2Move)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Drugi IPCEI na področju zdravja (IPCEI Tech4Cure)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16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712787" y="1026845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Splošno o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12786" y="1983084"/>
            <a:ext cx="1067543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–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Important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Projects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of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Common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European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Interest</a:t>
            </a: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Pomembni projekti skupnega evropskega interesa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pomembno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prispevajo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h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gospodarski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rasti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delovnim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mestom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zelenemu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in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digitalnemu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prehodu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ter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konkurenčnosti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industrije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in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gospodarstva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Unije</a:t>
            </a: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omogočajo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združevanje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znanja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strokovnega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znanja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finančnih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virov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in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gospodarskih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akterjev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po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vsej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Uniji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ter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ustvarjajo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pozitivne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učinke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prelivanja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na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celotno</a:t>
            </a:r>
            <a:r>
              <a:rPr lang="en-AU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AU" altLang="sl-SI" sz="2400" b="0" dirty="0" err="1">
                <a:solidFill>
                  <a:schemeClr val="tx2"/>
                </a:solidFill>
                <a:latin typeface="+mj-lt"/>
              </a:rPr>
              <a:t>Unijo</a:t>
            </a: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Raziskave, razvoj, prva industrijska uporaba ali vzpostavitev infrastrukture; NE pa naložbe v proizvodnjo!</a:t>
            </a:r>
            <a:endParaRPr lang="en-AU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758281" y="1315118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Splošno o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12786" y="2262193"/>
            <a:ext cx="1067543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V skladu s členom 107(3)(b) Pogodbe o delovanju Evropske unije (PDEU) se lahko pomoč za pospeševanje izvedbe pomembnega projekta skupnega evropskega interesa ali za odpravljanje resne motnje v gospodarstvu države članice šteje za združljivo z notranjim trgom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Sporočilo o merilih za analizo združljivosti državne pomoči za spodbujanje izvajanja pomembnih projektov skupnega evropskega interesa z notranjim trgom; 2021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Od leta 2018 Evropska komisija odobrila državno pomoč za 11 IPCEI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27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6352674" y="916573"/>
            <a:ext cx="5515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8915BA-2988-B366-0651-29C05ECDDD87}"/>
              </a:ext>
            </a:extLst>
          </p:cNvPr>
          <p:cNvSpPr txBox="1">
            <a:spLocks/>
          </p:cNvSpPr>
          <p:nvPr/>
        </p:nvSpPr>
        <p:spPr bwMode="auto">
          <a:xfrm>
            <a:off x="6797842" y="1178183"/>
            <a:ext cx="4867107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2 IPCEI na področju mikroelektronike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2 IPCEI na področju baterij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4 IPCEI na področju vodika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2 IPCEI na področju zdravja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1 IPCEI na področju </a:t>
            </a:r>
            <a:r>
              <a:rPr lang="nn-NO" altLang="sl-SI" sz="2400" b="0" dirty="0">
                <a:solidFill>
                  <a:schemeClr val="tx2"/>
                </a:solidFill>
                <a:latin typeface="+mj-lt"/>
              </a:rPr>
              <a:t> infrastrukture in storitev v oblaku</a:t>
            </a: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r>
              <a:rPr lang="sl-SI" altLang="sl-SI" sz="1800" b="0" dirty="0">
                <a:solidFill>
                  <a:schemeClr val="tx2"/>
                </a:solidFill>
                <a:latin typeface="+mj-lt"/>
              </a:rPr>
              <a:t>https://competition-policy.ec.europa.eu/state-aid/ipcei/approved-ipceis_en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r>
              <a:rPr lang="nn-NO" altLang="sl-SI" sz="2400" b="0" dirty="0">
                <a:solidFill>
                  <a:schemeClr val="tx2"/>
                </a:solidFill>
                <a:latin typeface="+mj-lt"/>
              </a:rPr>
              <a:t> </a:t>
            </a: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C9BDE9-DBEB-C51E-ADA8-4C31E879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07" y="63374"/>
            <a:ext cx="4742066" cy="74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9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7B4D-27F0-55FA-1D5A-0987EF55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>
            <a:extLst>
              <a:ext uri="{FF2B5EF4-FFF2-40B4-BE49-F238E27FC236}">
                <a16:creationId xmlns:a16="http://schemas.microsoft.com/office/drawing/2014/main" id="{72540F3A-2293-5E53-5691-44A06F97BD9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839243" y="687128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Novi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>
            <a:extLst>
              <a:ext uri="{FF2B5EF4-FFF2-40B4-BE49-F238E27FC236}">
                <a16:creationId xmlns:a16="http://schemas.microsoft.com/office/drawing/2014/main" id="{9A91BD97-D9F1-8100-3C87-6D1867EE0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3909E4-A2ED-A5A0-F0DE-A0C836934EA3}"/>
              </a:ext>
            </a:extLst>
          </p:cNvPr>
          <p:cNvSpPr txBox="1">
            <a:spLocks/>
          </p:cNvSpPr>
          <p:nvPr/>
        </p:nvSpPr>
        <p:spPr bwMode="auto">
          <a:xfrm>
            <a:off x="758281" y="1783425"/>
            <a:ext cx="1067543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umetne inteligence (IPCEI AI)</a:t>
            </a:r>
            <a:endParaRPr lang="sl-SI" altLang="sl-SI" sz="10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polprevodnikov (IPCEI AST)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računalniških infrastruktur (IPCEI CIC)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IPCEI na področju krožnih naprednih materialov (IPCEI CAM)</a:t>
            </a:r>
            <a:endParaRPr lang="sl-SI" altLang="sl-SI" sz="8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</a:rPr>
              <a:t>IPCEI na področju jedrskih tehnologij (IPCEI INT)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</a:rPr>
              <a:t>IPCEI na področju biotehnologij (IPCEI BIOTECH)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</a:rPr>
              <a:t>IPCEI na področju kritičnih surovin (IPCEI CRM)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800" b="0" dirty="0">
              <a:solidFill>
                <a:schemeClr val="tx2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</a:rPr>
              <a:t>IPCEI na področju avtonomnih vozil (IPCEI CCAV)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59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839243" y="687128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Postopek vzpostavitve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58281" y="1539585"/>
            <a:ext cx="1067543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Vsaj 4 države članice EU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Določen obseg in cilji IPCEI, delovna področja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Države članice predlagajo podjetja/projekte na podlagi nacionalnega izbirnega postopka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Mreženje / „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matchmaking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“; direktni, indirektni, pridruženi partnerji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Oblikovanje skupnega projekta, pisanje „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chapeau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text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-a“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Priglasitev državne pomoči, potrditev s strani Evropske komisije, izvajanje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Kasnejše vključevanje dodatnih partnerjev</a:t>
            </a: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543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839243" y="53302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Partnerji v IPCEI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58281" y="959327"/>
            <a:ext cx="106754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Direktni partnerji („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direct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partners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“)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Večji projekti z višjimi stroški; pomoč odobrena s strani Evropske komisije v skladu s Sporočilom o merilih - kompleksna priprava vloge, izračun tržne vrzeli…; višje zahteve za učinke prelivanja; poročanje državi članici in Evropski komisiji; sodelovanje pri vodenju IPCEI – vključenost v organe IPCEI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Indirektni in pridruženi partnerji (“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indirect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partners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“, „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associated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dirty="0" err="1">
                <a:solidFill>
                  <a:schemeClr val="tx2"/>
                </a:solidFill>
                <a:latin typeface="+mj-lt"/>
              </a:rPr>
              <a:t>partners</a:t>
            </a:r>
            <a:r>
              <a:rPr lang="sl-SI" altLang="sl-SI" sz="2400" dirty="0">
                <a:solidFill>
                  <a:schemeClr val="tx2"/>
                </a:solidFill>
                <a:latin typeface="+mj-lt"/>
              </a:rPr>
              <a:t>“)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Različen status v različnih IPCEI in različne zahteve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Manjši projekti z nižjimi stroški; državna pomoč brez priglasitve Evropski komisiji ali partnerji brez subvencije; zahtevano sodelovanje z direktnimi partnerji; poročanje državi članici; brez sodelovanja pri vodenju IPCEI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90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839243" y="1291977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Sredstva za sofinanciranje projektov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839242" y="2538206"/>
            <a:ext cx="106754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Zagotovijo jih države članice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Sredstva državnega proračuna, Načrt za okrevanje in odpornost, kohezijska sredstva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Sofinanciranje s strani centraliziranih evropskih razpisov (Sklad za konkurenčnost)?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79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slov 1"/>
          <p:cNvSpPr>
            <a:spLocks noGrp="1"/>
          </p:cNvSpPr>
          <p:nvPr>
            <p:ph type="ctrTitle"/>
          </p:nvPr>
        </p:nvSpPr>
        <p:spPr bwMode="auto">
          <a:xfrm>
            <a:off x="839243" y="687128"/>
            <a:ext cx="10675437" cy="615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altLang="sl-SI" sz="4000" b="0" dirty="0">
                <a:solidFill>
                  <a:srgbClr val="529DBA"/>
                </a:solidFill>
                <a:latin typeface="+mj-lt"/>
              </a:rPr>
              <a:t>Postopek na nacionalni ravni</a:t>
            </a:r>
            <a:endParaRPr lang="en-AU" altLang="sl-SI" sz="4000" b="0" dirty="0">
              <a:solidFill>
                <a:srgbClr val="529DBA"/>
              </a:solidFill>
              <a:latin typeface="+mj-lt"/>
            </a:endParaRPr>
          </a:p>
        </p:txBody>
      </p:sp>
      <p:sp>
        <p:nvSpPr>
          <p:cNvPr id="12292" name="Pravokotnik 2"/>
          <p:cNvSpPr>
            <a:spLocks noChangeArrowheads="1"/>
          </p:cNvSpPr>
          <p:nvPr/>
        </p:nvSpPr>
        <p:spPr bwMode="auto">
          <a:xfrm>
            <a:off x="485775" y="2155825"/>
            <a:ext cx="1138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665F33-A761-11A1-E0B3-83A95B3575D0}"/>
              </a:ext>
            </a:extLst>
          </p:cNvPr>
          <p:cNvSpPr txBox="1">
            <a:spLocks/>
          </p:cNvSpPr>
          <p:nvPr/>
        </p:nvSpPr>
        <p:spPr bwMode="auto">
          <a:xfrm>
            <a:off x="758281" y="1539585"/>
            <a:ext cx="106754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Različni postopki v različnih državah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Povabilo za izkaz interesa, projektni predlogi („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project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portfolio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“)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-&gt; Mreženje / „</a:t>
            </a:r>
            <a:r>
              <a:rPr lang="sl-SI" altLang="sl-SI" sz="2400" b="0" dirty="0" err="1">
                <a:solidFill>
                  <a:schemeClr val="tx2"/>
                </a:solidFill>
                <a:latin typeface="+mj-lt"/>
              </a:rPr>
              <a:t>matchmaking</a:t>
            </a: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“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Presoja primernosti za posamezno vrsto partnerja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Indirektni/pridruženi partnerji – ko so potrjeni za vstop v IPCEI, objavljen javni razpis na nacionalni ravni, da se projekte oceni in potrdi za nacionalno sofinanciranje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chemeClr val="tx2"/>
                </a:solidFill>
                <a:latin typeface="+mj-lt"/>
              </a:rPr>
              <a:t>Direktni partnerji – ko je državna pomoč odobrena s strani EK, izveden postopek neposredne potrditve operacije za nacionalno sofinanciranje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sl-SI" altLang="sl-SI" sz="2400" b="0" dirty="0">
              <a:solidFill>
                <a:schemeClr val="tx2"/>
              </a:solidFill>
              <a:latin typeface="+mj-lt"/>
            </a:endParaRPr>
          </a:p>
          <a:p>
            <a:pPr defTabSz="914400"/>
            <a:endParaRPr lang="sl-SI" altLang="sl-SI" sz="24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9164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CEE15B44-698D-4535-8D18-EDE27D83BDEF}" vid="{ABB16934-B8B7-44B6-8A37-28562FBD382F}"/>
    </a:ext>
  </a:extLst>
</a:theme>
</file>

<file path=ppt/theme/theme2.xml><?xml version="1.0" encoding="utf-8"?>
<a:theme xmlns:a="http://schemas.openxmlformats.org/drawingml/2006/main" name="MGRT tema">
  <a:themeElements>
    <a:clrScheme name="MGR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29DBA"/>
      </a:accent1>
      <a:accent2>
        <a:srgbClr val="3E7C94"/>
      </a:accent2>
      <a:accent3>
        <a:srgbClr val="1B495A"/>
      </a:accent3>
      <a:accent4>
        <a:srgbClr val="5C9A92"/>
      </a:accent4>
      <a:accent5>
        <a:srgbClr val="457A73"/>
      </a:accent5>
      <a:accent6>
        <a:srgbClr val="1F4843"/>
      </a:accent6>
      <a:hlink>
        <a:srgbClr val="529DBA"/>
      </a:hlink>
      <a:folHlink>
        <a:srgbClr val="3E7C9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stavitev1" id="{CEE15B44-698D-4535-8D18-EDE27D83BDEF}" vid="{0C6BA7AE-331B-4849-9671-6AADA2A2281D}"/>
    </a:ext>
  </a:extLst>
</a:theme>
</file>

<file path=ppt/theme/theme3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CEE15B44-698D-4535-8D18-EDE27D83BDEF}" vid="{823AFA34-0F9A-4C24-86BD-5DF325F4B300}"/>
    </a:ext>
  </a:extLst>
</a:theme>
</file>

<file path=ppt/theme/theme4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CEE15B44-698D-4535-8D18-EDE27D83BDEF}" vid="{58D39843-6AD1-4537-B334-53B6A6C6F9B1}"/>
    </a:ext>
  </a:extLst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IPCEI, 2.10.2024</Template>
  <TotalTime>115</TotalTime>
  <Words>654</Words>
  <Application>Microsoft Office PowerPoint</Application>
  <PresentationFormat>Širokozaslonsko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Calibri</vt:lpstr>
      <vt:lpstr>Republika</vt:lpstr>
      <vt:lpstr>Arial</vt:lpstr>
      <vt:lpstr>Custom Design</vt:lpstr>
      <vt:lpstr>MGRT tema</vt:lpstr>
      <vt:lpstr>1_Custom Design</vt:lpstr>
      <vt:lpstr>2_Custom Design</vt:lpstr>
      <vt:lpstr>Osnovne informacije v zvezi z implementacijo IPCEI</vt:lpstr>
      <vt:lpstr>Splošno o IPCEI</vt:lpstr>
      <vt:lpstr>Splošno o IPCEI</vt:lpstr>
      <vt:lpstr>PowerPointova predstavitev</vt:lpstr>
      <vt:lpstr>Novi IPCEI</vt:lpstr>
      <vt:lpstr>Postopek vzpostavitve IPCEI</vt:lpstr>
      <vt:lpstr>Partnerji v IPCEI</vt:lpstr>
      <vt:lpstr>Sredstva za sofinanciranje projektov</vt:lpstr>
      <vt:lpstr>Postopek na nacionalni ravni</vt:lpstr>
      <vt:lpstr>Slovenski projekti v IPCEI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narediti predstavitev skladno s CGP MGTŠ?</dc:title>
  <dc:creator>Tjaša Rotar Kokalj</dc:creator>
  <cp:lastModifiedBy>Tjaša Rotar Kokalj</cp:lastModifiedBy>
  <cp:revision>28</cp:revision>
  <cp:lastPrinted>2025-12-02T12:15:25Z</cp:lastPrinted>
  <dcterms:created xsi:type="dcterms:W3CDTF">2024-09-27T13:19:27Z</dcterms:created>
  <dcterms:modified xsi:type="dcterms:W3CDTF">2026-04-20T09:42:49Z</dcterms:modified>
</cp:coreProperties>
</file>