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4" r:id="rId4"/>
    <p:sldId id="275" r:id="rId5"/>
    <p:sldId id="277" r:id="rId6"/>
    <p:sldId id="281" r:id="rId7"/>
    <p:sldId id="276" r:id="rId8"/>
    <p:sldId id="278" r:id="rId9"/>
    <p:sldId id="279" r:id="rId10"/>
    <p:sldId id="280" r:id="rId11"/>
    <p:sldId id="282" r:id="rId12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3D6AE30-4C0E-CD4B-D0C9-610DCE0470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FD1FA295-341F-71C7-9081-1AFB8B42B6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69EAAC03-3E48-979E-4B26-39381C674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320C-2E8D-4DBE-9243-286784287152}" type="datetimeFigureOut">
              <a:rPr lang="sl-SI" smtClean="0"/>
              <a:t>20. 04. 2026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D96C6F2D-24BC-42A6-D9F3-82E38E562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8C5D887-F0E3-AFA8-AD79-44EBAB107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EEF0-6970-4663-8F61-EA270A92DD5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76374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1348D45-AC2C-0618-27E1-34D3CC060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8CF1DAE1-8CFC-B23D-EC13-0BC671CBA4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0A5A7F0E-3D48-AFE5-EA0C-3A181575F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320C-2E8D-4DBE-9243-286784287152}" type="datetimeFigureOut">
              <a:rPr lang="sl-SI" smtClean="0"/>
              <a:t>20. 04. 2026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F8D57D1-AC48-9A2C-E737-E8701C00F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B8B6F83-E8E2-A942-2697-D7CC8A7D9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EEF0-6970-4663-8F61-EA270A92DD5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95953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EB7C23CF-A69A-DFA1-54AB-96F77EDC7A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39756243-8967-62D0-60AC-9CAFEA0409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BB2360D-E430-FC70-1608-6A65C4ED3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320C-2E8D-4DBE-9243-286784287152}" type="datetimeFigureOut">
              <a:rPr lang="sl-SI" smtClean="0"/>
              <a:t>20. 04. 2026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8DE11CB-6015-4D47-AE93-3CCF8EFD8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94C7828-DCA5-0C28-196D-D4BA604D2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EEF0-6970-4663-8F61-EA270A92DD5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73864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34E207C-9770-0252-B768-D35135222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D5429D2-043E-AEA7-BB18-E4BC2EF53B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1A8C8A7F-6A1B-FEC3-B2DE-3B2602702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320C-2E8D-4DBE-9243-286784287152}" type="datetimeFigureOut">
              <a:rPr lang="sl-SI" smtClean="0"/>
              <a:t>20. 04. 2026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784D08A-C185-121D-E2CB-23C3D68F5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C6F3F78-33FA-24AE-D113-ADB0642C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EEF0-6970-4663-8F61-EA270A92DD5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19109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0405E0C-D721-A10E-455D-76BF36BA2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858AD923-AC00-045A-60D4-6E9BCF2E40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4DB0B57E-3C34-BFCC-9838-286E57D4B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320C-2E8D-4DBE-9243-286784287152}" type="datetimeFigureOut">
              <a:rPr lang="sl-SI" smtClean="0"/>
              <a:t>20. 04. 2026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B7610E3-4E07-1AE1-A536-E2818F5BF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BBA2D52-6401-EF06-319E-14768AF08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EEF0-6970-4663-8F61-EA270A92DD5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51099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BA6C9E0-F2FC-2832-2581-F5D4690BA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6194F01-095C-47C3-F9E8-54BDFC8555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F3E779ED-BD62-F5E5-FC2C-DFACDAE04C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5420BA35-A81C-1AB0-09AB-F012AC5ED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320C-2E8D-4DBE-9243-286784287152}" type="datetimeFigureOut">
              <a:rPr lang="sl-SI" smtClean="0"/>
              <a:t>20. 04. 2026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8A831D09-4722-2D1B-902E-350C64414F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2BD0D9B5-A1DD-FB43-D44D-F59524D7A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EEF0-6970-4663-8F61-EA270A92DD5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67860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3C3D9E3-245A-5784-1A90-9B9D79D01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178F4C9F-AAF7-7325-DE9B-981438404E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492E2C15-B934-4D97-D2EC-5226DD5FC9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09736DB5-91E0-8A6B-1D64-0869D80D76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B6389952-E93E-A713-0B6C-C7EA235063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E065A994-0664-6DCF-B493-CB3B0F32F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320C-2E8D-4DBE-9243-286784287152}" type="datetimeFigureOut">
              <a:rPr lang="sl-SI" smtClean="0"/>
              <a:t>20. 04. 2026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CB435E8E-9FE7-8008-776B-6FC677A32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97B11FF6-5AC7-95B6-7AB2-8F3395465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EEF0-6970-4663-8F61-EA270A92DD5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3793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582369B-45F6-574B-2612-4217E40C0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4BD1E0AD-ACBD-E7E2-173B-1AFD2CA88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320C-2E8D-4DBE-9243-286784287152}" type="datetimeFigureOut">
              <a:rPr lang="sl-SI" smtClean="0"/>
              <a:t>20. 04. 2026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E608EBB7-BA10-F933-88E7-FCD499FDC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598FA017-6C1E-EAE7-C309-5622B8035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EEF0-6970-4663-8F61-EA270A92DD5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28631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57D9DA19-4A73-E87E-7FAD-20A0C9E3B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320C-2E8D-4DBE-9243-286784287152}" type="datetimeFigureOut">
              <a:rPr lang="sl-SI" smtClean="0"/>
              <a:t>20. 04. 2026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6B47D41C-E892-C082-E4D4-613895196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371D5C45-3A4B-8CD7-BD71-0AEB54F79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EEF0-6970-4663-8F61-EA270A92DD5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74068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FB4DEC9-C1A9-8122-EE4E-1CADD09BD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C74EC4D-FBC7-8F6D-48EF-860D971584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BBBF454C-4379-759F-D526-3ED9C62F51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54C139F0-5CC7-7919-9FF0-B3816CD43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320C-2E8D-4DBE-9243-286784287152}" type="datetimeFigureOut">
              <a:rPr lang="sl-SI" smtClean="0"/>
              <a:t>20. 04. 2026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A7287F10-088D-B459-3731-7FD79C435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3F8EC815-13FA-729E-D9E3-EA287B7FE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EEF0-6970-4663-8F61-EA270A92DD5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2407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21F720A-126F-F7A9-CA57-DAC27EC0F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EDD700AF-FB9D-EE59-5E0A-4B3DA20A19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DE851F1E-9B12-1E08-ECF7-FC41F597EE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4865B7DA-980E-FA6E-0259-1B052B4EF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320C-2E8D-4DBE-9243-286784287152}" type="datetimeFigureOut">
              <a:rPr lang="sl-SI" smtClean="0"/>
              <a:t>20. 04. 2026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4C3DB15B-222F-9C6B-9290-4C3839D29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6F57EA67-A889-3C03-6185-8AAE5D823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CEEF0-6970-4663-8F61-EA270A92DD5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66965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5A1D9A54-134D-F9C7-2DA9-A7B64E2A3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9B81D8FA-35FE-CDA6-FCE6-6734E78575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C79A1F61-BCD2-462A-1BCA-D2F0952940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28320C-2E8D-4DBE-9243-286784287152}" type="datetimeFigureOut">
              <a:rPr lang="sl-SI" smtClean="0"/>
              <a:t>20. 04. 2026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95F28FB-D110-C7A2-CBE9-6213300E31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55C40699-8ED6-D647-38E0-D914FFFD2D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ECEEF0-6970-4663-8F61-EA270A92DD5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94718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 descr="Slika, ki vsebuje besede besedilo, posnetek zaslona, pisava, oblikovanje&#10;&#10;Opis je samodejno ustvarjen">
            <a:extLst>
              <a:ext uri="{FF2B5EF4-FFF2-40B4-BE49-F238E27FC236}">
                <a16:creationId xmlns:a16="http://schemas.microsoft.com/office/drawing/2014/main" id="{68AF30EF-FFE4-4BD1-B6CC-DAECC1B69F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PoljeZBesedilom 8">
            <a:extLst>
              <a:ext uri="{FF2B5EF4-FFF2-40B4-BE49-F238E27FC236}">
                <a16:creationId xmlns:a16="http://schemas.microsoft.com/office/drawing/2014/main" id="{050A57DA-792E-2103-8C37-894465E1649E}"/>
              </a:ext>
            </a:extLst>
          </p:cNvPr>
          <p:cNvSpPr txBox="1"/>
          <p:nvPr/>
        </p:nvSpPr>
        <p:spPr>
          <a:xfrm>
            <a:off x="5234730" y="2705725"/>
            <a:ext cx="6593747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4400" b="1" dirty="0">
                <a:solidFill>
                  <a:schemeClr val="bg1"/>
                </a:solidFill>
                <a:latin typeface="Republika" panose="02000506040000020004" pitchFamily="2" charset="-18"/>
              </a:rPr>
              <a:t>IPCEI – EU funding: CAM (Circular Advanced Materials)</a:t>
            </a:r>
            <a:endParaRPr lang="sl-SI" sz="4400" b="1" dirty="0"/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AF94A0D2-1BA4-EDD7-4EDB-614823E9E07F}"/>
              </a:ext>
            </a:extLst>
          </p:cNvPr>
          <p:cNvSpPr txBox="1"/>
          <p:nvPr/>
        </p:nvSpPr>
        <p:spPr>
          <a:xfrm>
            <a:off x="6837029" y="5105900"/>
            <a:ext cx="470622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sl-SI" altLang="sl-SI" sz="2800" b="1" dirty="0">
                <a:solidFill>
                  <a:schemeClr val="bg1"/>
                </a:solidFill>
                <a:latin typeface="Republika" panose="02000506040000020004" pitchFamily="2" charset="-18"/>
                <a:cs typeface="Arial" panose="020B0604020202020204" pitchFamily="34" charset="0"/>
              </a:rPr>
              <a:t>WG meeting, 20 </a:t>
            </a:r>
            <a:r>
              <a:rPr lang="sl-SI" altLang="sl-SI" sz="2800" b="1" dirty="0" err="1">
                <a:solidFill>
                  <a:schemeClr val="bg1"/>
                </a:solidFill>
                <a:latin typeface="Republika" panose="02000506040000020004" pitchFamily="2" charset="-18"/>
                <a:cs typeface="Arial" panose="020B0604020202020204" pitchFamily="34" charset="0"/>
              </a:rPr>
              <a:t>June</a:t>
            </a:r>
            <a:r>
              <a:rPr lang="sl-SI" altLang="sl-SI" sz="2800" b="1" dirty="0">
                <a:solidFill>
                  <a:schemeClr val="bg1"/>
                </a:solidFill>
                <a:latin typeface="Republika" panose="02000506040000020004" pitchFamily="2" charset="-18"/>
                <a:cs typeface="Arial" panose="020B0604020202020204" pitchFamily="34" charset="0"/>
              </a:rPr>
              <a:t> 2025</a:t>
            </a:r>
            <a:endParaRPr lang="en-US" altLang="sl-SI" sz="2800" b="1" i="1" dirty="0">
              <a:solidFill>
                <a:schemeClr val="bg1"/>
              </a:solidFill>
              <a:latin typeface="Republica"/>
              <a:cs typeface="Arial" panose="020B0604020202020204" pitchFamily="34" charset="0"/>
            </a:endParaRPr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1EE03695-0AE7-450C-854C-DA712CD3E01A}"/>
              </a:ext>
            </a:extLst>
          </p:cNvPr>
          <p:cNvSpPr txBox="1"/>
          <p:nvPr/>
        </p:nvSpPr>
        <p:spPr>
          <a:xfrm>
            <a:off x="1718649" y="5105900"/>
            <a:ext cx="258590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altLang="sl-SI" sz="2800" b="1" dirty="0">
                <a:solidFill>
                  <a:schemeClr val="bg1"/>
                </a:solidFill>
                <a:latin typeface="Republica"/>
                <a:cs typeface="Arial" panose="020B0604020202020204" pitchFamily="34" charset="0"/>
              </a:rPr>
              <a:t>Nena Dokuzov</a:t>
            </a:r>
            <a:endParaRPr lang="en-US" altLang="sl-SI" sz="2800" b="1" dirty="0">
              <a:solidFill>
                <a:schemeClr val="bg1"/>
              </a:solidFill>
              <a:latin typeface="Republic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21990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0B4651-08B3-BA9F-1389-48071B6B12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0E4355E-48F1-E03C-311B-32F54270C5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4013"/>
            <a:ext cx="10515600" cy="1017557"/>
          </a:xfrm>
        </p:spPr>
        <p:txBody>
          <a:bodyPr>
            <a:normAutofit/>
          </a:bodyPr>
          <a:lstStyle/>
          <a:p>
            <a:r>
              <a:rPr lang="sl-SI" altLang="sl-SI" sz="3200" b="1" dirty="0">
                <a:solidFill>
                  <a:srgbClr val="529DBA"/>
                </a:solidFill>
                <a:latin typeface="Republika" panose="02000506040000020004" pitchFamily="2" charset="-18"/>
              </a:rPr>
              <a:t>Načela industrijske konkurenčnosti</a:t>
            </a:r>
            <a:endParaRPr lang="sl-SI" sz="3200" b="1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0FABC93-19E8-1E41-B5E7-B1DDDDFCF6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8561"/>
            <a:ext cx="10591800" cy="469391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sl-SI" sz="24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Načela</a:t>
            </a:r>
            <a:r>
              <a:rPr lang="en-US" altLang="sl-SI" sz="24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4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industrijske</a:t>
            </a:r>
            <a:r>
              <a:rPr lang="en-US" altLang="sl-SI" sz="24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4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konkurenčnosti</a:t>
            </a:r>
            <a:r>
              <a:rPr lang="en-US" altLang="sl-SI" sz="2400" b="1" dirty="0">
                <a:solidFill>
                  <a:schemeClr val="tx2"/>
                </a:solidFill>
                <a:latin typeface="Republika" panose="02000506040000020004" pitchFamily="2" charset="-18"/>
              </a:rPr>
              <a:t> IPCEI CAM</a:t>
            </a:r>
          </a:p>
          <a:p>
            <a:pPr marL="0" indent="0" algn="just">
              <a:buNone/>
            </a:pPr>
            <a:r>
              <a:rPr lang="sl-SI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C</a:t>
            </a:r>
            <a:r>
              <a:rPr lang="en-US" altLang="sl-SI" sz="2400" dirty="0" err="1">
                <a:solidFill>
                  <a:schemeClr val="tx2"/>
                </a:solidFill>
                <a:latin typeface="Republika" panose="02000506040000020004" pitchFamily="2" charset="-18"/>
              </a:rPr>
              <a:t>ilji</a:t>
            </a: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400" dirty="0" err="1">
                <a:solidFill>
                  <a:schemeClr val="tx2"/>
                </a:solidFill>
                <a:latin typeface="Republika" panose="02000506040000020004" pitchFamily="2" charset="-18"/>
              </a:rPr>
              <a:t>morajo</a:t>
            </a: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400" dirty="0" err="1">
                <a:solidFill>
                  <a:schemeClr val="tx2"/>
                </a:solidFill>
                <a:latin typeface="Republika" panose="02000506040000020004" pitchFamily="2" charset="-18"/>
              </a:rPr>
              <a:t>biti</a:t>
            </a: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400" dirty="0" err="1">
                <a:solidFill>
                  <a:schemeClr val="tx2"/>
                </a:solidFill>
                <a:latin typeface="Republika" panose="02000506040000020004" pitchFamily="2" charset="-18"/>
              </a:rPr>
              <a:t>usklajeni</a:t>
            </a: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 z </a:t>
            </a:r>
            <a:r>
              <a:rPr lang="en-US" altLang="sl-SI" sz="2400" dirty="0" err="1">
                <a:solidFill>
                  <a:schemeClr val="tx2"/>
                </a:solidFill>
                <a:latin typeface="Republika" panose="02000506040000020004" pitchFamily="2" charset="-18"/>
              </a:rPr>
              <a:t>načeli</a:t>
            </a: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400" dirty="0" err="1">
                <a:solidFill>
                  <a:schemeClr val="tx2"/>
                </a:solidFill>
                <a:latin typeface="Republika" panose="02000506040000020004" pitchFamily="2" charset="-18"/>
              </a:rPr>
              <a:t>industrijske</a:t>
            </a: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400" dirty="0" err="1">
                <a:solidFill>
                  <a:schemeClr val="tx2"/>
                </a:solidFill>
                <a:latin typeface="Republika" panose="02000506040000020004" pitchFamily="2" charset="-18"/>
              </a:rPr>
              <a:t>konkurenčnostji</a:t>
            </a: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:</a:t>
            </a:r>
          </a:p>
          <a:p>
            <a:pPr marL="0" indent="0" algn="just">
              <a:buNone/>
            </a:pP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-	</a:t>
            </a:r>
            <a:r>
              <a:rPr lang="en-US" altLang="sl-SI" sz="24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Krožnost</a:t>
            </a: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, </a:t>
            </a:r>
            <a:r>
              <a:rPr lang="en-US" altLang="sl-SI" sz="2400" dirty="0" err="1">
                <a:solidFill>
                  <a:schemeClr val="tx2"/>
                </a:solidFill>
                <a:latin typeface="Republika" panose="02000506040000020004" pitchFamily="2" charset="-18"/>
              </a:rPr>
              <a:t>kot</a:t>
            </a: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 je </a:t>
            </a:r>
            <a:r>
              <a:rPr lang="en-US" altLang="sl-SI" sz="2400" dirty="0" err="1">
                <a:solidFill>
                  <a:schemeClr val="tx2"/>
                </a:solidFill>
                <a:latin typeface="Republika" panose="02000506040000020004" pitchFamily="2" charset="-18"/>
              </a:rPr>
              <a:t>opredeljena</a:t>
            </a: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 v </a:t>
            </a:r>
            <a:r>
              <a:rPr lang="en-US" altLang="sl-SI" sz="2400" dirty="0" err="1">
                <a:solidFill>
                  <a:schemeClr val="tx2"/>
                </a:solidFill>
                <a:latin typeface="Republika" panose="02000506040000020004" pitchFamily="2" charset="-18"/>
              </a:rPr>
              <a:t>načelih</a:t>
            </a: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 R, </a:t>
            </a:r>
            <a:r>
              <a:rPr lang="en-US" altLang="sl-SI" sz="2400" dirty="0" err="1">
                <a:solidFill>
                  <a:schemeClr val="tx2"/>
                </a:solidFill>
                <a:latin typeface="Republika" panose="02000506040000020004" pitchFamily="2" charset="-18"/>
              </a:rPr>
              <a:t>navedenih</a:t>
            </a: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 v </a:t>
            </a:r>
            <a:r>
              <a:rPr lang="en-US" altLang="sl-SI" sz="2400" dirty="0" err="1">
                <a:solidFill>
                  <a:schemeClr val="tx2"/>
                </a:solidFill>
                <a:latin typeface="Republika" panose="02000506040000020004" pitchFamily="2" charset="-18"/>
              </a:rPr>
              <a:t>Prilogi</a:t>
            </a: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 2 , </a:t>
            </a:r>
            <a:r>
              <a:rPr lang="en-US" altLang="sl-SI" sz="2400" dirty="0" err="1">
                <a:solidFill>
                  <a:schemeClr val="tx2"/>
                </a:solidFill>
                <a:latin typeface="Republika" panose="02000506040000020004" pitchFamily="2" charset="-18"/>
              </a:rPr>
              <a:t>ni</a:t>
            </a: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 le </a:t>
            </a:r>
            <a:r>
              <a:rPr lang="en-US" altLang="sl-SI" sz="2400" dirty="0" err="1">
                <a:solidFill>
                  <a:schemeClr val="tx2"/>
                </a:solidFill>
                <a:latin typeface="Republika" panose="02000506040000020004" pitchFamily="2" charset="-18"/>
              </a:rPr>
              <a:t>cilj</a:t>
            </a: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400" dirty="0" err="1">
                <a:solidFill>
                  <a:schemeClr val="tx2"/>
                </a:solidFill>
                <a:latin typeface="Republika" panose="02000506040000020004" pitchFamily="2" charset="-18"/>
              </a:rPr>
              <a:t>sama</a:t>
            </a: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 po </a:t>
            </a:r>
            <a:r>
              <a:rPr lang="en-US" altLang="sl-SI" sz="2400" dirty="0" err="1">
                <a:solidFill>
                  <a:schemeClr val="tx2"/>
                </a:solidFill>
                <a:latin typeface="Republika" panose="02000506040000020004" pitchFamily="2" charset="-18"/>
              </a:rPr>
              <a:t>sebi</a:t>
            </a: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, </a:t>
            </a:r>
            <a:r>
              <a:rPr lang="en-US" altLang="sl-SI" sz="2400" dirty="0" err="1">
                <a:solidFill>
                  <a:schemeClr val="tx2"/>
                </a:solidFill>
                <a:latin typeface="Republika" panose="02000506040000020004" pitchFamily="2" charset="-18"/>
              </a:rPr>
              <a:t>temveč</a:t>
            </a: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 je </a:t>
            </a:r>
            <a:r>
              <a:rPr lang="en-US" altLang="sl-SI" sz="2400" dirty="0" err="1">
                <a:solidFill>
                  <a:schemeClr val="tx2"/>
                </a:solidFill>
                <a:latin typeface="Republika" panose="02000506040000020004" pitchFamily="2" charset="-18"/>
              </a:rPr>
              <a:t>lahko</a:t>
            </a: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400" dirty="0" err="1">
                <a:solidFill>
                  <a:schemeClr val="tx2"/>
                </a:solidFill>
                <a:latin typeface="Republika" panose="02000506040000020004" pitchFamily="2" charset="-18"/>
              </a:rPr>
              <a:t>tudi</a:t>
            </a: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400" dirty="0" err="1">
                <a:solidFill>
                  <a:schemeClr val="tx2"/>
                </a:solidFill>
                <a:latin typeface="Republika" panose="02000506040000020004" pitchFamily="2" charset="-18"/>
              </a:rPr>
              <a:t>sredstvo</a:t>
            </a: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 za </a:t>
            </a:r>
            <a:r>
              <a:rPr lang="en-US" altLang="sl-SI" sz="2400" dirty="0" err="1">
                <a:solidFill>
                  <a:schemeClr val="tx2"/>
                </a:solidFill>
                <a:latin typeface="Republika" panose="02000506040000020004" pitchFamily="2" charset="-18"/>
              </a:rPr>
              <a:t>izboljšanje</a:t>
            </a: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400" dirty="0" err="1">
                <a:solidFill>
                  <a:schemeClr val="tx2"/>
                </a:solidFill>
                <a:latin typeface="Republika" panose="02000506040000020004" pitchFamily="2" charset="-18"/>
              </a:rPr>
              <a:t>učinkovitosti</a:t>
            </a: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400" dirty="0" err="1">
                <a:solidFill>
                  <a:schemeClr val="tx2"/>
                </a:solidFill>
                <a:latin typeface="Republika" panose="02000506040000020004" pitchFamily="2" charset="-18"/>
              </a:rPr>
              <a:t>materialov</a:t>
            </a: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, </a:t>
            </a:r>
            <a:r>
              <a:rPr lang="en-US" altLang="sl-SI" sz="2400" dirty="0" err="1">
                <a:solidFill>
                  <a:schemeClr val="tx2"/>
                </a:solidFill>
                <a:latin typeface="Republika" panose="02000506040000020004" pitchFamily="2" charset="-18"/>
              </a:rPr>
              <a:t>izdelkov</a:t>
            </a: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sz="2400" dirty="0" err="1">
                <a:solidFill>
                  <a:schemeClr val="tx2"/>
                </a:solidFill>
                <a:latin typeface="Republika" panose="02000506040000020004" pitchFamily="2" charset="-18"/>
              </a:rPr>
              <a:t>procesov</a:t>
            </a: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400" dirty="0" err="1">
                <a:solidFill>
                  <a:schemeClr val="tx2"/>
                </a:solidFill>
                <a:latin typeface="Republika" panose="02000506040000020004" pitchFamily="2" charset="-18"/>
              </a:rPr>
              <a:t>ali</a:t>
            </a: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 za </a:t>
            </a:r>
            <a:r>
              <a:rPr lang="en-US" altLang="sl-SI" sz="2400" dirty="0" err="1">
                <a:solidFill>
                  <a:schemeClr val="tx2"/>
                </a:solidFill>
                <a:latin typeface="Republika" panose="02000506040000020004" pitchFamily="2" charset="-18"/>
              </a:rPr>
              <a:t>zmanjšanje</a:t>
            </a: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400" dirty="0" err="1">
                <a:solidFill>
                  <a:schemeClr val="tx2"/>
                </a:solidFill>
                <a:latin typeface="Republika" panose="02000506040000020004" pitchFamily="2" charset="-18"/>
              </a:rPr>
              <a:t>skupnih</a:t>
            </a: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400" dirty="0" err="1">
                <a:solidFill>
                  <a:schemeClr val="tx2"/>
                </a:solidFill>
                <a:latin typeface="Republika" panose="02000506040000020004" pitchFamily="2" charset="-18"/>
              </a:rPr>
              <a:t>stroškov</a:t>
            </a: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400" dirty="0" err="1">
                <a:solidFill>
                  <a:schemeClr val="tx2"/>
                </a:solidFill>
                <a:latin typeface="Republika" panose="02000506040000020004" pitchFamily="2" charset="-18"/>
              </a:rPr>
              <a:t>proizvodnje</a:t>
            </a: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400" dirty="0" err="1">
                <a:solidFill>
                  <a:schemeClr val="tx2"/>
                </a:solidFill>
                <a:latin typeface="Republika" panose="02000506040000020004" pitchFamily="2" charset="-18"/>
              </a:rPr>
              <a:t>ali</a:t>
            </a: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 faze </a:t>
            </a:r>
            <a:r>
              <a:rPr lang="en-US" altLang="sl-SI" sz="2400" dirty="0" err="1">
                <a:solidFill>
                  <a:schemeClr val="tx2"/>
                </a:solidFill>
                <a:latin typeface="Republika" panose="02000506040000020004" pitchFamily="2" charset="-18"/>
              </a:rPr>
              <a:t>uporabe</a:t>
            </a: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;</a:t>
            </a:r>
          </a:p>
          <a:p>
            <a:pPr marL="0" indent="0" algn="just">
              <a:buNone/>
            </a:pP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-	</a:t>
            </a:r>
            <a:r>
              <a:rPr lang="en-US" altLang="sl-SI" sz="2400" dirty="0" err="1">
                <a:solidFill>
                  <a:schemeClr val="tx2"/>
                </a:solidFill>
                <a:latin typeface="Republika" panose="02000506040000020004" pitchFamily="2" charset="-18"/>
              </a:rPr>
              <a:t>Projekti</a:t>
            </a: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400" dirty="0" err="1">
                <a:solidFill>
                  <a:schemeClr val="tx2"/>
                </a:solidFill>
                <a:latin typeface="Republika" panose="02000506040000020004" pitchFamily="2" charset="-18"/>
              </a:rPr>
              <a:t>morajo</a:t>
            </a: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400" dirty="0" err="1">
                <a:solidFill>
                  <a:schemeClr val="tx2"/>
                </a:solidFill>
                <a:latin typeface="Republika" panose="02000506040000020004" pitchFamily="2" charset="-18"/>
              </a:rPr>
              <a:t>pokazati</a:t>
            </a: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 pot do </a:t>
            </a:r>
            <a:r>
              <a:rPr lang="en-US" altLang="sl-SI" sz="24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tržne</a:t>
            </a:r>
            <a:r>
              <a:rPr lang="en-US" altLang="sl-SI" sz="24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4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konkurenčnosti</a:t>
            </a:r>
            <a:r>
              <a:rPr lang="en-US" altLang="sl-SI" sz="24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(glede </a:t>
            </a:r>
            <a:r>
              <a:rPr lang="en-US" altLang="sl-SI" sz="2400" dirty="0" err="1">
                <a:solidFill>
                  <a:schemeClr val="tx2"/>
                </a:solidFill>
                <a:latin typeface="Republika" panose="02000506040000020004" pitchFamily="2" charset="-18"/>
              </a:rPr>
              <a:t>na</a:t>
            </a: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400" dirty="0" err="1">
                <a:solidFill>
                  <a:schemeClr val="tx2"/>
                </a:solidFill>
                <a:latin typeface="Republika" panose="02000506040000020004" pitchFamily="2" charset="-18"/>
              </a:rPr>
              <a:t>tržni</a:t>
            </a: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 standard, </a:t>
            </a:r>
            <a:r>
              <a:rPr lang="en-US" altLang="sl-SI" sz="2400" dirty="0" err="1">
                <a:solidFill>
                  <a:schemeClr val="tx2"/>
                </a:solidFill>
                <a:latin typeface="Republika" panose="02000506040000020004" pitchFamily="2" charset="-18"/>
              </a:rPr>
              <a:t>uveljavljene</a:t>
            </a: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400" dirty="0" err="1">
                <a:solidFill>
                  <a:schemeClr val="tx2"/>
                </a:solidFill>
                <a:latin typeface="Republika" panose="02000506040000020004" pitchFamily="2" charset="-18"/>
              </a:rPr>
              <a:t>tehnologije</a:t>
            </a: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sz="2400" dirty="0" err="1">
                <a:solidFill>
                  <a:schemeClr val="tx2"/>
                </a:solidFill>
                <a:latin typeface="Republika" panose="02000506040000020004" pitchFamily="2" charset="-18"/>
              </a:rPr>
              <a:t>rešitve</a:t>
            </a: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);</a:t>
            </a:r>
          </a:p>
          <a:p>
            <a:pPr marL="0" indent="0" algn="just">
              <a:buNone/>
            </a:pP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-	</a:t>
            </a:r>
            <a:r>
              <a:rPr lang="en-US" altLang="sl-SI" sz="24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Rešitve</a:t>
            </a:r>
            <a:r>
              <a:rPr lang="en-US" altLang="sl-SI" sz="24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4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morajo</a:t>
            </a:r>
            <a:r>
              <a:rPr lang="en-US" altLang="sl-SI" sz="24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4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biti</a:t>
            </a:r>
            <a:r>
              <a:rPr lang="en-US" altLang="sl-SI" sz="24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4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prilagodljive</a:t>
            </a:r>
            <a:r>
              <a:rPr lang="en-US" altLang="sl-SI" sz="24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4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znotraj</a:t>
            </a:r>
            <a:r>
              <a:rPr lang="en-US" altLang="sl-SI" sz="24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4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industrijskih</a:t>
            </a:r>
            <a:r>
              <a:rPr lang="en-US" altLang="sl-SI" sz="24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4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ekosistemov</a:t>
            </a:r>
            <a:r>
              <a:rPr lang="en-US" altLang="sl-SI" sz="24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400" dirty="0" err="1">
                <a:solidFill>
                  <a:schemeClr val="tx2"/>
                </a:solidFill>
                <a:latin typeface="Republika" panose="02000506040000020004" pitchFamily="2" charset="-18"/>
              </a:rPr>
              <a:t>Evropske</a:t>
            </a: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400" dirty="0" err="1">
                <a:solidFill>
                  <a:schemeClr val="tx2"/>
                </a:solidFill>
                <a:latin typeface="Republika" panose="02000506040000020004" pitchFamily="2" charset="-18"/>
              </a:rPr>
              <a:t>unije</a:t>
            </a: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, da se </a:t>
            </a:r>
            <a:r>
              <a:rPr lang="en-US" altLang="sl-SI" sz="2400" dirty="0" err="1">
                <a:solidFill>
                  <a:schemeClr val="tx2"/>
                </a:solidFill>
                <a:latin typeface="Republika" panose="02000506040000020004" pitchFamily="2" charset="-18"/>
              </a:rPr>
              <a:t>zagotovi</a:t>
            </a: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400" dirty="0" err="1">
                <a:solidFill>
                  <a:schemeClr val="tx2"/>
                </a:solidFill>
                <a:latin typeface="Republika" panose="02000506040000020004" pitchFamily="2" charset="-18"/>
              </a:rPr>
              <a:t>možnost</a:t>
            </a: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400" dirty="0" err="1">
                <a:solidFill>
                  <a:schemeClr val="tx2"/>
                </a:solidFill>
                <a:latin typeface="Republika" panose="02000506040000020004" pitchFamily="2" charset="-18"/>
              </a:rPr>
              <a:t>proizvodnje</a:t>
            </a: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 z </a:t>
            </a:r>
            <a:r>
              <a:rPr lang="en-US" altLang="sl-SI" sz="2400" dirty="0" err="1">
                <a:solidFill>
                  <a:schemeClr val="tx2"/>
                </a:solidFill>
                <a:latin typeface="Republika" panose="02000506040000020004" pitchFamily="2" charset="-18"/>
              </a:rPr>
              <a:t>uporabo</a:t>
            </a: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400" dirty="0" err="1">
                <a:solidFill>
                  <a:schemeClr val="tx2"/>
                </a:solidFill>
                <a:latin typeface="Republika" panose="02000506040000020004" pitchFamily="2" charset="-18"/>
              </a:rPr>
              <a:t>krožnih</a:t>
            </a: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400" dirty="0" err="1">
                <a:solidFill>
                  <a:schemeClr val="tx2"/>
                </a:solidFill>
                <a:latin typeface="Republika" panose="02000506040000020004" pitchFamily="2" charset="-18"/>
              </a:rPr>
              <a:t>naprednih</a:t>
            </a: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400" dirty="0" err="1">
                <a:solidFill>
                  <a:schemeClr val="tx2"/>
                </a:solidFill>
                <a:latin typeface="Republika" panose="02000506040000020004" pitchFamily="2" charset="-18"/>
              </a:rPr>
              <a:t>materialov</a:t>
            </a:r>
            <a:r>
              <a:rPr lang="en-US" altLang="sl-SI" sz="2400" dirty="0">
                <a:solidFill>
                  <a:schemeClr val="tx2"/>
                </a:solidFill>
                <a:latin typeface="Republika" panose="02000506040000020004" pitchFamily="2" charset="-18"/>
              </a:rPr>
              <a:t>.</a:t>
            </a:r>
          </a:p>
          <a:p>
            <a:pPr marL="0" indent="0" algn="just">
              <a:buNone/>
            </a:pPr>
            <a:endParaRPr lang="en-US" altLang="sl-SI" sz="2400" b="1" dirty="0">
              <a:solidFill>
                <a:schemeClr val="tx2"/>
              </a:solidFill>
              <a:latin typeface="Republika" panose="02000506040000020004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39284618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1499B7-4046-63AE-8665-EE4776E1D0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2F24CE3-0238-43DF-B005-FDA8CBD4CB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4013"/>
            <a:ext cx="10515600" cy="1017557"/>
          </a:xfrm>
        </p:spPr>
        <p:txBody>
          <a:bodyPr>
            <a:normAutofit/>
          </a:bodyPr>
          <a:lstStyle/>
          <a:p>
            <a:r>
              <a:rPr lang="sl-SI" altLang="sl-SI" sz="3200" b="1" dirty="0">
                <a:solidFill>
                  <a:srgbClr val="529DBA"/>
                </a:solidFill>
                <a:latin typeface="Republika" panose="02000506040000020004" pitchFamily="2" charset="-18"/>
              </a:rPr>
              <a:t>Načela krožnosti</a:t>
            </a:r>
            <a:endParaRPr lang="sl-SI" sz="3200" b="1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21B8B92-F706-78EC-2CB6-784C144D29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8561"/>
            <a:ext cx="10591800" cy="469391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altLang="sl-SI" sz="24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Temeljni</a:t>
            </a:r>
            <a:r>
              <a:rPr lang="en-US" altLang="sl-SI" sz="24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4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ukrepi</a:t>
            </a:r>
            <a:r>
              <a:rPr lang="en-US" altLang="sl-SI" sz="24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4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krožnosti</a:t>
            </a:r>
            <a:r>
              <a:rPr lang="en-US" altLang="sl-SI" sz="24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endParaRPr lang="sl-SI" altLang="sl-SI" sz="2400" b="1">
              <a:solidFill>
                <a:schemeClr val="tx2"/>
              </a:solidFill>
              <a:latin typeface="Republika" panose="02000506040000020004" pitchFamily="2" charset="-18"/>
            </a:endParaRPr>
          </a:p>
          <a:p>
            <a:pPr marL="0" indent="0" algn="just">
              <a:buNone/>
            </a:pPr>
            <a:r>
              <a:rPr lang="en-US" altLang="sl-SI" sz="2400" b="1">
                <a:solidFill>
                  <a:schemeClr val="tx2"/>
                </a:solidFill>
                <a:latin typeface="Republika" panose="02000506040000020004" pitchFamily="2" charset="-18"/>
              </a:rPr>
              <a:t>1</a:t>
            </a:r>
            <a:r>
              <a:rPr lang="en-US" altLang="sl-SI" sz="2400" b="1" dirty="0">
                <a:solidFill>
                  <a:schemeClr val="tx2"/>
                </a:solidFill>
                <a:latin typeface="Republika" panose="02000506040000020004" pitchFamily="2" charset="-18"/>
              </a:rPr>
              <a:t>. </a:t>
            </a:r>
            <a:r>
              <a:rPr lang="en-US" altLang="sl-SI" sz="24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Ponovni</a:t>
            </a:r>
            <a:r>
              <a:rPr lang="en-US" altLang="sl-SI" sz="24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4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razmislek</a:t>
            </a:r>
            <a:r>
              <a:rPr lang="en-US" altLang="sl-SI" sz="2400" b="1" dirty="0">
                <a:solidFill>
                  <a:schemeClr val="tx2"/>
                </a:solidFill>
                <a:latin typeface="Republika" panose="02000506040000020004" pitchFamily="2" charset="-18"/>
              </a:rPr>
              <a:t> (ang. Rethink) – </a:t>
            </a:r>
            <a:r>
              <a:rPr lang="en-US" altLang="sl-SI" sz="24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Sistemske</a:t>
            </a:r>
            <a:r>
              <a:rPr lang="en-US" altLang="sl-SI" sz="24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4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inovacije</a:t>
            </a:r>
            <a:r>
              <a:rPr lang="en-US" altLang="sl-SI" sz="2400" b="1" dirty="0">
                <a:solidFill>
                  <a:schemeClr val="tx2"/>
                </a:solidFill>
                <a:latin typeface="Republika" panose="02000506040000020004" pitchFamily="2" charset="-18"/>
              </a:rPr>
              <a:t> za </a:t>
            </a:r>
            <a:r>
              <a:rPr lang="en-US" altLang="sl-SI" sz="24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krožnost</a:t>
            </a:r>
            <a:endParaRPr lang="en-US" altLang="sl-SI" sz="2400" b="1" dirty="0">
              <a:solidFill>
                <a:schemeClr val="tx2"/>
              </a:solidFill>
              <a:latin typeface="Republika" panose="02000506040000020004" pitchFamily="2" charset="-18"/>
            </a:endParaRPr>
          </a:p>
          <a:p>
            <a:pPr marL="0" indent="0" algn="just">
              <a:buNone/>
            </a:pPr>
            <a:r>
              <a:rPr lang="en-US" altLang="sl-SI" sz="2400" b="1" dirty="0">
                <a:solidFill>
                  <a:schemeClr val="tx2"/>
                </a:solidFill>
                <a:latin typeface="Republika" panose="02000506040000020004" pitchFamily="2" charset="-18"/>
              </a:rPr>
              <a:t>2. </a:t>
            </a:r>
            <a:r>
              <a:rPr lang="en-US" altLang="sl-SI" sz="24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Zmanjšanje</a:t>
            </a:r>
            <a:r>
              <a:rPr lang="en-US" altLang="sl-SI" sz="2400" b="1" dirty="0">
                <a:solidFill>
                  <a:schemeClr val="tx2"/>
                </a:solidFill>
                <a:latin typeface="Republika" panose="02000506040000020004" pitchFamily="2" charset="-18"/>
              </a:rPr>
              <a:t> (ang. Reduce) – </a:t>
            </a:r>
            <a:r>
              <a:rPr lang="en-US" altLang="sl-SI" sz="24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Učinkovita</a:t>
            </a:r>
            <a:r>
              <a:rPr lang="en-US" altLang="sl-SI" sz="24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4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uporaba</a:t>
            </a:r>
            <a:r>
              <a:rPr lang="en-US" altLang="sl-SI" sz="24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4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materialov</a:t>
            </a:r>
            <a:r>
              <a:rPr lang="en-US" altLang="sl-SI" sz="2400" b="1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sz="24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virov</a:t>
            </a:r>
            <a:endParaRPr lang="en-US" altLang="sl-SI" sz="2400" b="1" dirty="0">
              <a:solidFill>
                <a:schemeClr val="tx2"/>
              </a:solidFill>
              <a:latin typeface="Republika" panose="02000506040000020004" pitchFamily="2" charset="-18"/>
            </a:endParaRPr>
          </a:p>
          <a:p>
            <a:pPr marL="0" indent="0" algn="just">
              <a:buNone/>
            </a:pPr>
            <a:r>
              <a:rPr lang="en-US" altLang="sl-SI" sz="2400" b="1" dirty="0">
                <a:solidFill>
                  <a:schemeClr val="tx2"/>
                </a:solidFill>
                <a:latin typeface="Republika" panose="02000506040000020004" pitchFamily="2" charset="-18"/>
              </a:rPr>
              <a:t>3. </a:t>
            </a:r>
            <a:r>
              <a:rPr lang="en-US" altLang="sl-SI" sz="24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Popravilo</a:t>
            </a:r>
            <a:r>
              <a:rPr lang="en-US" altLang="sl-SI" sz="2400" b="1" dirty="0">
                <a:solidFill>
                  <a:schemeClr val="tx2"/>
                </a:solidFill>
                <a:latin typeface="Republika" panose="02000506040000020004" pitchFamily="2" charset="-18"/>
              </a:rPr>
              <a:t>  (ang. Repair)</a:t>
            </a:r>
          </a:p>
          <a:p>
            <a:pPr marL="0" indent="0" algn="just">
              <a:buNone/>
            </a:pPr>
            <a:r>
              <a:rPr lang="en-US" altLang="sl-SI" sz="2400" b="1" dirty="0">
                <a:solidFill>
                  <a:schemeClr val="tx2"/>
                </a:solidFill>
                <a:latin typeface="Republika" panose="02000506040000020004" pitchFamily="2" charset="-18"/>
              </a:rPr>
              <a:t>4. </a:t>
            </a:r>
            <a:r>
              <a:rPr lang="en-US" altLang="sl-SI" sz="24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Ponovna</a:t>
            </a:r>
            <a:r>
              <a:rPr lang="en-US" altLang="sl-SI" sz="24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4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uporaba</a:t>
            </a:r>
            <a:r>
              <a:rPr lang="en-US" altLang="sl-SI" sz="2400" b="1" dirty="0">
                <a:solidFill>
                  <a:schemeClr val="tx2"/>
                </a:solidFill>
                <a:latin typeface="Republika" panose="02000506040000020004" pitchFamily="2" charset="-18"/>
              </a:rPr>
              <a:t>  (ang. Re-use)</a:t>
            </a:r>
          </a:p>
          <a:p>
            <a:pPr marL="0" indent="0" algn="just">
              <a:buNone/>
            </a:pPr>
            <a:r>
              <a:rPr lang="en-US" altLang="sl-SI" sz="2400" b="1" dirty="0">
                <a:solidFill>
                  <a:schemeClr val="tx2"/>
                </a:solidFill>
                <a:latin typeface="Republika" panose="02000506040000020004" pitchFamily="2" charset="-18"/>
              </a:rPr>
              <a:t>5. </a:t>
            </a:r>
            <a:r>
              <a:rPr lang="en-US" altLang="sl-SI" sz="24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Ponovna</a:t>
            </a:r>
            <a:r>
              <a:rPr lang="en-US" altLang="sl-SI" sz="24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4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izdelava</a:t>
            </a:r>
            <a:r>
              <a:rPr lang="en-US" altLang="sl-SI" sz="2400" b="1" dirty="0">
                <a:solidFill>
                  <a:schemeClr val="tx2"/>
                </a:solidFill>
                <a:latin typeface="Republika" panose="02000506040000020004" pitchFamily="2" charset="-18"/>
              </a:rPr>
              <a:t>/</a:t>
            </a:r>
            <a:r>
              <a:rPr lang="en-US" altLang="sl-SI" sz="24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Sprememba</a:t>
            </a:r>
            <a:r>
              <a:rPr lang="en-US" altLang="sl-SI" sz="24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4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namena</a:t>
            </a:r>
            <a:r>
              <a:rPr lang="en-US" altLang="sl-SI" sz="2400" b="1" dirty="0">
                <a:solidFill>
                  <a:schemeClr val="tx2"/>
                </a:solidFill>
                <a:latin typeface="Republika" panose="02000506040000020004" pitchFamily="2" charset="-18"/>
              </a:rPr>
              <a:t>  (ang. Remanufacture/Repurpose)</a:t>
            </a:r>
          </a:p>
          <a:p>
            <a:pPr marL="0" indent="0" algn="just">
              <a:buNone/>
            </a:pPr>
            <a:r>
              <a:rPr lang="en-US" altLang="sl-SI" sz="2400" b="1" dirty="0">
                <a:solidFill>
                  <a:schemeClr val="tx2"/>
                </a:solidFill>
                <a:latin typeface="Republika" panose="02000506040000020004" pitchFamily="2" charset="-18"/>
              </a:rPr>
              <a:t>6. </a:t>
            </a:r>
            <a:r>
              <a:rPr lang="en-US" altLang="sl-SI" sz="24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Recikliranje</a:t>
            </a:r>
            <a:r>
              <a:rPr lang="en-US" altLang="sl-SI" sz="2400" b="1" dirty="0">
                <a:solidFill>
                  <a:schemeClr val="tx2"/>
                </a:solidFill>
                <a:latin typeface="Republika" panose="02000506040000020004" pitchFamily="2" charset="-18"/>
              </a:rPr>
              <a:t>  (ang. Recycle)</a:t>
            </a:r>
          </a:p>
          <a:p>
            <a:pPr marL="0" indent="0" algn="just">
              <a:buNone/>
            </a:pPr>
            <a:endParaRPr lang="en-US" altLang="sl-SI" sz="2400" b="1" dirty="0">
              <a:solidFill>
                <a:schemeClr val="tx2"/>
              </a:solidFill>
              <a:latin typeface="Republika" panose="02000506040000020004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164367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2EC6164-16E0-A93B-DDB5-5F8935EA2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90376"/>
            <a:ext cx="10515600" cy="1017557"/>
          </a:xfrm>
        </p:spPr>
        <p:txBody>
          <a:bodyPr>
            <a:normAutofit/>
          </a:bodyPr>
          <a:lstStyle/>
          <a:p>
            <a:r>
              <a:rPr lang="sl-SI" sz="3200" b="1" dirty="0">
                <a:solidFill>
                  <a:srgbClr val="529DBA"/>
                </a:solidFill>
                <a:latin typeface="Republika" panose="02000506040000020004" pitchFamily="2" charset="-18"/>
              </a:rPr>
              <a:t>Zakaj „krožni napredni materiali“</a:t>
            </a:r>
            <a:endParaRPr lang="sl-SI" sz="3200" b="1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7B5666B-E4CD-21DE-85DB-F3CB4CD719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07933"/>
            <a:ext cx="10591800" cy="385727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l-SI" altLang="sl-SI" sz="2800" dirty="0">
                <a:solidFill>
                  <a:schemeClr val="tx2"/>
                </a:solidFill>
                <a:latin typeface="Republika" panose="02000506040000020004" pitchFamily="2" charset="-18"/>
              </a:rPr>
              <a:t>Vrzel med povpraševanjem po materialih (vključno s kritičnimi surovinami), potrebnih za proizvodnjo naprednih materialov, ključnih za obnovljivo energijo, čisto mobilnost in industrijsko razogljičenje, in njihovo razpoložljivostjo na evropskem trgu je mogoče znatno zmanjšati z dvema strategijama: </a:t>
            </a:r>
          </a:p>
          <a:p>
            <a:pPr>
              <a:buFontTx/>
              <a:buChar char="-"/>
            </a:pPr>
            <a:r>
              <a:rPr lang="sl-SI" altLang="sl-SI" sz="2800" dirty="0">
                <a:solidFill>
                  <a:schemeClr val="tx2"/>
                </a:solidFill>
                <a:latin typeface="Republika" panose="02000506040000020004" pitchFamily="2" charset="-18"/>
              </a:rPr>
              <a:t>razvojem </a:t>
            </a:r>
            <a:r>
              <a:rPr lang="sl-SI" altLang="sl-SI" sz="2800" b="1" dirty="0">
                <a:solidFill>
                  <a:schemeClr val="tx2"/>
                </a:solidFill>
                <a:latin typeface="Republika" panose="02000506040000020004" pitchFamily="2" charset="-18"/>
              </a:rPr>
              <a:t>krožnih naprednih materialov za čiste tehnologije </a:t>
            </a:r>
            <a:r>
              <a:rPr lang="sl-SI" altLang="sl-SI" sz="2800" dirty="0">
                <a:solidFill>
                  <a:schemeClr val="tx2"/>
                </a:solidFill>
                <a:latin typeface="Republika" panose="02000506040000020004" pitchFamily="2" charset="-18"/>
              </a:rPr>
              <a:t>in/ali</a:t>
            </a:r>
          </a:p>
          <a:p>
            <a:pPr>
              <a:buFontTx/>
              <a:buChar char="-"/>
            </a:pPr>
            <a:r>
              <a:rPr lang="sl-SI" altLang="sl-SI" sz="2800" dirty="0">
                <a:solidFill>
                  <a:schemeClr val="tx2"/>
                </a:solidFill>
                <a:latin typeface="Republika" panose="02000506040000020004" pitchFamily="2" charset="-18"/>
              </a:rPr>
              <a:t>razvojem </a:t>
            </a:r>
            <a:r>
              <a:rPr lang="sl-SI" altLang="sl-SI" sz="2800" b="1" dirty="0">
                <a:solidFill>
                  <a:schemeClr val="tx2"/>
                </a:solidFill>
                <a:latin typeface="Republika" panose="02000506040000020004" pitchFamily="2" charset="-18"/>
              </a:rPr>
              <a:t>naprednih materialov, ki so manj odvisni od materialov</a:t>
            </a:r>
            <a:r>
              <a:rPr lang="sl-SI" altLang="sl-SI" sz="2800" dirty="0">
                <a:solidFill>
                  <a:schemeClr val="tx2"/>
                </a:solidFill>
                <a:latin typeface="Republika" panose="02000506040000020004" pitchFamily="2" charset="-18"/>
              </a:rPr>
              <a:t>, pridobljenih z zunanjimi viri. </a:t>
            </a:r>
          </a:p>
          <a:p>
            <a:endParaRPr lang="sl-SI" dirty="0">
              <a:latin typeface="Republica"/>
            </a:endParaRPr>
          </a:p>
        </p:txBody>
      </p:sp>
    </p:spTree>
    <p:extLst>
      <p:ext uri="{BB962C8B-B14F-4D97-AF65-F5344CB8AC3E}">
        <p14:creationId xmlns:p14="http://schemas.microsoft.com/office/powerpoint/2010/main" val="2348134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2EC6164-16E0-A93B-DDB5-5F8935EA2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90376"/>
            <a:ext cx="10515600" cy="1017557"/>
          </a:xfrm>
        </p:spPr>
        <p:txBody>
          <a:bodyPr>
            <a:normAutofit/>
          </a:bodyPr>
          <a:lstStyle/>
          <a:p>
            <a:r>
              <a:rPr lang="sl-SI" altLang="sl-SI" sz="3200" b="1" dirty="0">
                <a:solidFill>
                  <a:srgbClr val="529DBA"/>
                </a:solidFill>
                <a:latin typeface="Republika" panose="02000506040000020004" pitchFamily="2" charset="-18"/>
              </a:rPr>
              <a:t>Zakaj „krožni napredni materiali“</a:t>
            </a:r>
            <a:endParaRPr lang="sl-SI" sz="3200" b="1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7B5666B-E4CD-21DE-85DB-F3CB4CD719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07933"/>
            <a:ext cx="10591800" cy="3857275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sl-SI" altLang="sl-SI" b="1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Ponovna uvedba naprednih materialov ali snovi, ki so vanje vgrajene, v gospodarstvo, ko dosežejo konec svoje življenjske dobe, zmanjšuje potrebo po uvozu ali pridobivanju redkih materialov, vključno s kritičnimi surovinami. </a:t>
            </a:r>
            <a:r>
              <a:rPr lang="sl-SI" altLang="sl-SI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To lahko zagotovi večjo dostopnost materialov za industrijsko uporabo in hkrati pomeni krepitev konkurenčnosti in strateške avtonomije evropskega trga.</a:t>
            </a:r>
          </a:p>
          <a:p>
            <a:pPr algn="just"/>
            <a:r>
              <a:rPr lang="sl-SI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Razvoj </a:t>
            </a:r>
            <a:r>
              <a:rPr lang="sl-SI" b="1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inovativnih krožnih in trajnostnih rešitev zmanjšuje odvisnost od primarnega pridobivanja redkih virov</a:t>
            </a:r>
            <a:r>
              <a:rPr lang="sl-SI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, zmanjšuje vpliv na okolje in zmanjšuje potrebo po odlaganju in sežiganju odpadnih materialov, ki se težko reciklirajo. To je mogoče doseči z ohranjanjem vrednosti materialov v gospodarstvu in s hkratnim ustvarjanjem prihodnjih delovnih mest, s spodbujanjem inovacij in povečanjem konkurenčnost.</a:t>
            </a:r>
            <a:endParaRPr lang="sl-SI" altLang="sl-SI" sz="2800" dirty="0">
              <a:solidFill>
                <a:schemeClr val="accent1">
                  <a:lumMod val="50000"/>
                </a:schemeClr>
              </a:solidFill>
              <a:latin typeface="Republika" panose="02000506040000020004" pitchFamily="2" charset="-18"/>
            </a:endParaRPr>
          </a:p>
          <a:p>
            <a:endParaRPr lang="sl-SI" dirty="0">
              <a:latin typeface="Republica"/>
            </a:endParaRPr>
          </a:p>
        </p:txBody>
      </p:sp>
    </p:spTree>
    <p:extLst>
      <p:ext uri="{BB962C8B-B14F-4D97-AF65-F5344CB8AC3E}">
        <p14:creationId xmlns:p14="http://schemas.microsoft.com/office/powerpoint/2010/main" val="3709293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2EC6164-16E0-A93B-DDB5-5F8935EA2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3280" y="384013"/>
            <a:ext cx="10515600" cy="1017557"/>
          </a:xfrm>
        </p:spPr>
        <p:txBody>
          <a:bodyPr>
            <a:normAutofit/>
          </a:bodyPr>
          <a:lstStyle/>
          <a:p>
            <a:r>
              <a:rPr lang="sl-SI" altLang="sl-SI" sz="3200" b="1" dirty="0">
                <a:solidFill>
                  <a:srgbClr val="529DBA"/>
                </a:solidFill>
                <a:latin typeface="Republika" panose="02000506040000020004" pitchFamily="2" charset="-18"/>
              </a:rPr>
              <a:t>Cilji IPCEI CAM: </a:t>
            </a:r>
            <a:endParaRPr lang="sl-SI" sz="3200" b="1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7B5666B-E4CD-21DE-85DB-F3CB4CD719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3280" y="1254493"/>
            <a:ext cx="10591800" cy="4374147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Primarni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cilji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IPCEI CAM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vključujejo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spodbujanje</a:t>
            </a:r>
            <a:r>
              <a:rPr lang="en-US" altLang="sl-SI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strateške</a:t>
            </a:r>
            <a:r>
              <a:rPr lang="en-US" altLang="sl-SI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avtonomije</a:t>
            </a:r>
            <a:r>
              <a:rPr lang="en-US" altLang="sl-SI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Evropske</a:t>
            </a:r>
            <a:r>
              <a:rPr lang="en-US" altLang="sl-SI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unije</a:t>
            </a:r>
            <a:r>
              <a:rPr lang="en-US" altLang="sl-SI" b="1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napredek</a:t>
            </a:r>
            <a:r>
              <a:rPr lang="en-US" altLang="sl-SI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pri</a:t>
            </a:r>
            <a:r>
              <a:rPr lang="en-US" altLang="sl-SI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doseganju</a:t>
            </a:r>
            <a:r>
              <a:rPr lang="en-US" altLang="sl-SI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podnebnih</a:t>
            </a:r>
            <a:r>
              <a:rPr lang="en-US" altLang="sl-SI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ciljev</a:t>
            </a:r>
            <a:r>
              <a:rPr lang="en-US" altLang="sl-SI" b="1" dirty="0">
                <a:solidFill>
                  <a:schemeClr val="tx2"/>
                </a:solidFill>
                <a:latin typeface="Republika" panose="02000506040000020004" pitchFamily="2" charset="-18"/>
              </a:rPr>
              <a:t> s </a:t>
            </a:r>
            <a:r>
              <a:rPr lang="en-US" altLang="sl-SI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krožnimi</a:t>
            </a:r>
            <a:r>
              <a:rPr lang="en-US" altLang="sl-SI" b="1" dirty="0">
                <a:solidFill>
                  <a:schemeClr val="tx2"/>
                </a:solidFill>
                <a:latin typeface="Republika" panose="02000506040000020004" pitchFamily="2" charset="-18"/>
              </a:rPr>
              <a:t> in z </a:t>
            </a:r>
            <a:r>
              <a:rPr lang="en-US" altLang="sl-SI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viri</a:t>
            </a:r>
            <a:r>
              <a:rPr lang="en-US" altLang="sl-SI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učinkovitimi</a:t>
            </a:r>
            <a:r>
              <a:rPr lang="en-US" altLang="sl-SI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naprednimi</a:t>
            </a:r>
            <a:r>
              <a:rPr lang="en-US" altLang="sl-SI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materiali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. IPCEI CAM je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zato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namenjen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pospeševanju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razvoja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,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povečanju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obsega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vključevanja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krožnih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naprednih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materialov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v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ciljne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verige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vrednosti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na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področja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uporabe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, ki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podpirajo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evropske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podnebne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,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trajnostne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industrijske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ambicije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.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Cilji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IPCEI CAM so:</a:t>
            </a:r>
          </a:p>
          <a:p>
            <a:pPr marL="0" indent="0" algn="just">
              <a:buNone/>
            </a:pPr>
            <a:r>
              <a:rPr lang="sl-SI" altLang="sl-SI" b="1" dirty="0">
                <a:solidFill>
                  <a:schemeClr val="tx2"/>
                </a:solidFill>
                <a:latin typeface="Republika" panose="02000506040000020004" pitchFamily="2" charset="-18"/>
              </a:rPr>
              <a:t>- </a:t>
            </a:r>
            <a:r>
              <a:rPr lang="en-US" altLang="sl-SI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Izboljšati</a:t>
            </a:r>
            <a:r>
              <a:rPr lang="en-US" altLang="sl-SI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krožnost</a:t>
            </a:r>
            <a:r>
              <a:rPr lang="en-US" altLang="sl-SI" b="1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učinkovitost</a:t>
            </a:r>
            <a:r>
              <a:rPr lang="en-US" altLang="sl-SI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virov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: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osredotočenost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na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napredne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materiale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, ki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jih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je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mogoče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bolj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reciklirati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,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pridobivati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trajnostno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, ki so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zasnovani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za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namen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zmanjševanja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odpadkov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intenzivnosti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materialov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.</a:t>
            </a:r>
          </a:p>
          <a:p>
            <a:pPr marL="0" indent="0" algn="just">
              <a:buNone/>
            </a:pPr>
            <a:r>
              <a:rPr lang="sl-SI" altLang="sl-SI" b="1" dirty="0">
                <a:solidFill>
                  <a:schemeClr val="tx2"/>
                </a:solidFill>
                <a:latin typeface="Republika" panose="02000506040000020004" pitchFamily="2" charset="-18"/>
              </a:rPr>
              <a:t>- </a:t>
            </a:r>
            <a:r>
              <a:rPr lang="en-US" altLang="sl-SI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Spodbujati</a:t>
            </a:r>
            <a:r>
              <a:rPr lang="en-US" altLang="sl-SI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inovacije</a:t>
            </a:r>
            <a:r>
              <a:rPr lang="en-US" altLang="sl-SI" b="1" dirty="0">
                <a:solidFill>
                  <a:schemeClr val="tx2"/>
                </a:solidFill>
                <a:latin typeface="Republika" panose="02000506040000020004" pitchFamily="2" charset="-18"/>
              </a:rPr>
              <a:t> v </a:t>
            </a:r>
            <a:r>
              <a:rPr lang="en-US" altLang="sl-SI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celotni</a:t>
            </a:r>
            <a:r>
              <a:rPr lang="en-US" altLang="sl-SI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verigi</a:t>
            </a:r>
            <a:r>
              <a:rPr lang="en-US" altLang="sl-SI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vrednosti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: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razviti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in/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ali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nadgraditi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inovativne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rešitve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za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napredne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materiale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, ki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izboljšujejo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trajnost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,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popravljivost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,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možnost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ponovne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izdelave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ponovno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uporabnost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,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pri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čemer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bodo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krožna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načela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vključevala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življenjski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cikel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materiala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od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proizvodnje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do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konca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življenjske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dobe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.</a:t>
            </a:r>
          </a:p>
          <a:p>
            <a:endParaRPr lang="sl-SI" dirty="0">
              <a:latin typeface="Republica"/>
            </a:endParaRPr>
          </a:p>
        </p:txBody>
      </p:sp>
    </p:spTree>
    <p:extLst>
      <p:ext uri="{BB962C8B-B14F-4D97-AF65-F5344CB8AC3E}">
        <p14:creationId xmlns:p14="http://schemas.microsoft.com/office/powerpoint/2010/main" val="2737866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1DEDC1-5836-684D-6C6E-D6C6D771FB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B6B7BC9-B833-5200-948A-C80819BF2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3280" y="384013"/>
            <a:ext cx="10515600" cy="1017557"/>
          </a:xfrm>
        </p:spPr>
        <p:txBody>
          <a:bodyPr>
            <a:normAutofit/>
          </a:bodyPr>
          <a:lstStyle/>
          <a:p>
            <a:r>
              <a:rPr lang="sl-SI" altLang="sl-SI" sz="3200" b="1" dirty="0">
                <a:solidFill>
                  <a:srgbClr val="529DBA"/>
                </a:solidFill>
                <a:latin typeface="Republika" panose="02000506040000020004" pitchFamily="2" charset="-18"/>
              </a:rPr>
              <a:t>Cilji IPCEI CAM: </a:t>
            </a:r>
            <a:endParaRPr lang="sl-SI" sz="3200" b="1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5FA9DF1-DB6E-42D0-33B4-8EB77CC8C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3280" y="1254493"/>
            <a:ext cx="10591800" cy="4374147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Za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namene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tega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IPCEI so </a:t>
            </a:r>
            <a:r>
              <a:rPr lang="en-US" altLang="sl-SI" b="1" dirty="0">
                <a:solidFill>
                  <a:schemeClr val="tx2"/>
                </a:solidFill>
                <a:latin typeface="Republika" panose="02000506040000020004" pitchFamily="2" charset="-18"/>
              </a:rPr>
              <a:t>„</a:t>
            </a:r>
            <a:r>
              <a:rPr lang="en-US" altLang="sl-SI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napredni</a:t>
            </a:r>
            <a:r>
              <a:rPr lang="en-US" altLang="sl-SI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materiali</a:t>
            </a:r>
            <a:r>
              <a:rPr lang="en-US" altLang="sl-SI" b="1" dirty="0">
                <a:solidFill>
                  <a:schemeClr val="tx2"/>
                </a:solidFill>
                <a:latin typeface="Republika" panose="02000506040000020004" pitchFamily="2" charset="-18"/>
              </a:rPr>
              <a:t>“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opredeljeni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kot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materiali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, ki so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zasnovani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tako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, da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imajo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endParaRPr lang="sl-SI" altLang="sl-SI" dirty="0">
              <a:solidFill>
                <a:schemeClr val="tx2"/>
              </a:solidFill>
              <a:latin typeface="Republika" panose="02000506040000020004" pitchFamily="2" charset="-18"/>
            </a:endParaRPr>
          </a:p>
          <a:p>
            <a:pPr algn="just">
              <a:buFontTx/>
              <a:buChar char="-"/>
            </a:pP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(i)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nove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ali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izboljšane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lastnosti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in/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ali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endParaRPr lang="sl-SI" altLang="sl-SI" dirty="0">
              <a:solidFill>
                <a:schemeClr val="tx2"/>
              </a:solidFill>
              <a:latin typeface="Republika" panose="02000506040000020004" pitchFamily="2" charset="-18"/>
            </a:endParaRPr>
          </a:p>
          <a:p>
            <a:pPr algn="just">
              <a:buFontTx/>
              <a:buChar char="-"/>
            </a:pP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(ii)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ciljno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usmerjene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ali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izboljšane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strukturne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značilnosti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s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ciljem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doseganja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specifične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ali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izboljšane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funkcionalne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učinkovitosti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. </a:t>
            </a:r>
            <a:endParaRPr lang="sl-SI" altLang="sl-SI" dirty="0">
              <a:solidFill>
                <a:schemeClr val="tx2"/>
              </a:solidFill>
              <a:latin typeface="Republika" panose="02000506040000020004" pitchFamily="2" charset="-18"/>
            </a:endParaRPr>
          </a:p>
          <a:p>
            <a:pPr marL="0" indent="0" algn="just">
              <a:buNone/>
            </a:pP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To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vključuje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tako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nove</a:t>
            </a:r>
            <a:r>
              <a:rPr lang="en-US" altLang="sl-SI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industrijske</a:t>
            </a:r>
            <a:r>
              <a:rPr lang="en-US" altLang="sl-SI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materiale</a:t>
            </a:r>
            <a:r>
              <a:rPr lang="en-US" altLang="sl-SI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(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visokotehnološki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materiali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)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kot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materiale</a:t>
            </a:r>
            <a:r>
              <a:rPr lang="en-US" altLang="sl-SI" b="1" dirty="0">
                <a:solidFill>
                  <a:schemeClr val="tx2"/>
                </a:solidFill>
                <a:latin typeface="Republika" panose="02000506040000020004" pitchFamily="2" charset="-18"/>
              </a:rPr>
              <a:t>, ki so </a:t>
            </a:r>
            <a:r>
              <a:rPr lang="en-US" altLang="sl-SI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izdelani</a:t>
            </a:r>
            <a:r>
              <a:rPr lang="en-US" altLang="sl-SI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iz</a:t>
            </a:r>
            <a:r>
              <a:rPr lang="en-US" altLang="sl-SI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tradicionalnih</a:t>
            </a:r>
            <a:r>
              <a:rPr lang="en-US" altLang="sl-SI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materialov</a:t>
            </a:r>
            <a:r>
              <a:rPr lang="en-US" altLang="sl-SI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(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nizkotehnološki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materiali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). Da bi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bili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ti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materiali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resnično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krožni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,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morajo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biti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takšni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, da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jih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je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mogoče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ponovno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uporabiti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,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popraviti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,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predelati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ali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reciklirati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. </a:t>
            </a:r>
          </a:p>
          <a:p>
            <a:pPr algn="just"/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„</a:t>
            </a:r>
            <a:r>
              <a:rPr lang="en-US" altLang="sl-SI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Krožni</a:t>
            </a:r>
            <a:r>
              <a:rPr lang="en-US" altLang="sl-SI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napredni</a:t>
            </a:r>
            <a:r>
              <a:rPr lang="en-US" altLang="sl-SI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materiali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“ so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opredeljeni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kot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materiali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, ki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ustrezajo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zgornji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opredelitvi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naprednih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materialov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prispevajo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k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vsaj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eni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od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evropskih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strategij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krožnega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gospodarstva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(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podrobneje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opredeljeno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v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Prilogi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2). Da bi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bili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projekti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upravičeni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do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sodelovanja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v IPCEI,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morajo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vključevati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„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krožni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napredni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material“ v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skladu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 s to </a:t>
            </a:r>
            <a:r>
              <a:rPr lang="en-US" altLang="sl-SI" dirty="0" err="1">
                <a:solidFill>
                  <a:schemeClr val="tx2"/>
                </a:solidFill>
                <a:latin typeface="Republika" panose="02000506040000020004" pitchFamily="2" charset="-18"/>
              </a:rPr>
              <a:t>opredelitvijo</a:t>
            </a:r>
            <a:r>
              <a:rPr lang="en-US" altLang="sl-SI" dirty="0">
                <a:solidFill>
                  <a:schemeClr val="tx2"/>
                </a:solidFill>
                <a:latin typeface="Republika" panose="02000506040000020004" pitchFamily="2" charset="-18"/>
              </a:rPr>
              <a:t>.</a:t>
            </a:r>
          </a:p>
          <a:p>
            <a:endParaRPr lang="sl-SI" dirty="0">
              <a:latin typeface="Republica"/>
            </a:endParaRPr>
          </a:p>
        </p:txBody>
      </p:sp>
    </p:spTree>
    <p:extLst>
      <p:ext uri="{BB962C8B-B14F-4D97-AF65-F5344CB8AC3E}">
        <p14:creationId xmlns:p14="http://schemas.microsoft.com/office/powerpoint/2010/main" val="985477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95A76A-9575-A7A5-DB99-5344AFFDC5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825A00F-D70D-4CF7-5B23-62CD06C45D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3280" y="384013"/>
            <a:ext cx="10515600" cy="1017557"/>
          </a:xfrm>
        </p:spPr>
        <p:txBody>
          <a:bodyPr>
            <a:normAutofit/>
          </a:bodyPr>
          <a:lstStyle/>
          <a:p>
            <a:r>
              <a:rPr lang="sl-SI" altLang="sl-SI" sz="3200" b="1" dirty="0">
                <a:solidFill>
                  <a:srgbClr val="529DBA"/>
                </a:solidFill>
                <a:latin typeface="Republika" panose="02000506040000020004" pitchFamily="2" charset="-18"/>
              </a:rPr>
              <a:t>Cilji IPCEI CAM: </a:t>
            </a:r>
            <a:endParaRPr lang="sl-SI" sz="3200" b="1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567AF17-5358-C123-2BEB-6EA4098847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3280" y="1254493"/>
            <a:ext cx="10591800" cy="4374147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altLang="sl-SI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IPCEI </a:t>
            </a:r>
            <a:r>
              <a:rPr lang="en-US" altLang="sl-SI" dirty="0" err="1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zasleduje</a:t>
            </a:r>
            <a:r>
              <a:rPr lang="en-US" altLang="sl-SI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tudi</a:t>
            </a:r>
            <a:r>
              <a:rPr lang="en-US" altLang="sl-SI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cilje</a:t>
            </a:r>
            <a:r>
              <a:rPr lang="en-US" altLang="sl-SI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, </a:t>
            </a:r>
            <a:r>
              <a:rPr lang="en-US" altLang="sl-SI" dirty="0" err="1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kot</a:t>
            </a:r>
            <a:r>
              <a:rPr lang="en-US" altLang="sl-SI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 je </a:t>
            </a:r>
            <a:r>
              <a:rPr lang="en-US" altLang="sl-SI" b="1" dirty="0" err="1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spodbujanje</a:t>
            </a:r>
            <a:r>
              <a:rPr lang="en-US" altLang="sl-SI" b="1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 </a:t>
            </a:r>
            <a:r>
              <a:rPr lang="en-US" altLang="sl-SI" b="1" dirty="0" err="1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okvira</a:t>
            </a:r>
            <a:r>
              <a:rPr lang="en-US" altLang="sl-SI" b="1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 </a:t>
            </a:r>
            <a:r>
              <a:rPr lang="en-US" altLang="sl-SI" b="1" dirty="0" err="1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Varnost</a:t>
            </a:r>
            <a:r>
              <a:rPr lang="en-US" altLang="sl-SI" b="1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b="1" dirty="0" err="1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trajnostno</a:t>
            </a:r>
            <a:r>
              <a:rPr lang="en-US" altLang="sl-SI" b="1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 </a:t>
            </a:r>
            <a:r>
              <a:rPr lang="en-US" altLang="sl-SI" b="1" dirty="0" err="1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že</a:t>
            </a:r>
            <a:r>
              <a:rPr lang="en-US" altLang="sl-SI" b="1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 po </a:t>
            </a:r>
            <a:r>
              <a:rPr lang="en-US" altLang="sl-SI" b="1" dirty="0" err="1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zasnovi</a:t>
            </a:r>
            <a:r>
              <a:rPr lang="en-US" altLang="sl-SI" b="1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 (Safety and Security by Design - </a:t>
            </a:r>
            <a:r>
              <a:rPr lang="en-US" altLang="sl-SI" b="1" dirty="0" err="1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SSbD</a:t>
            </a:r>
            <a:r>
              <a:rPr lang="en-US" altLang="sl-SI" b="1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) </a:t>
            </a:r>
            <a:r>
              <a:rPr lang="en-US" altLang="sl-SI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z </a:t>
            </a:r>
            <a:r>
              <a:rPr lang="en-US" altLang="sl-SI" dirty="0" err="1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namenom</a:t>
            </a:r>
            <a:r>
              <a:rPr lang="en-US" altLang="sl-SI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, da se </a:t>
            </a:r>
            <a:r>
              <a:rPr lang="en-US" altLang="sl-SI" dirty="0" err="1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zagotovi</a:t>
            </a:r>
            <a:r>
              <a:rPr lang="en-US" altLang="sl-SI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varnost</a:t>
            </a:r>
            <a:r>
              <a:rPr lang="en-US" altLang="sl-SI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dirty="0" err="1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trajnost</a:t>
            </a:r>
            <a:r>
              <a:rPr lang="en-US" altLang="sl-SI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 v </a:t>
            </a:r>
            <a:r>
              <a:rPr lang="en-US" altLang="sl-SI" dirty="0" err="1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celotnem</a:t>
            </a:r>
            <a:r>
              <a:rPr lang="en-US" altLang="sl-SI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inovacijskem</a:t>
            </a:r>
            <a:r>
              <a:rPr lang="en-US" altLang="sl-SI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ciklu</a:t>
            </a:r>
            <a:r>
              <a:rPr lang="en-US" altLang="sl-SI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, </a:t>
            </a:r>
            <a:r>
              <a:rPr lang="en-US" altLang="sl-SI" dirty="0" err="1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zmanjša</a:t>
            </a:r>
            <a:r>
              <a:rPr lang="en-US" altLang="sl-SI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uporaba</a:t>
            </a:r>
            <a:r>
              <a:rPr lang="en-US" altLang="sl-SI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nevarnih</a:t>
            </a:r>
            <a:r>
              <a:rPr lang="en-US" altLang="sl-SI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snovi</a:t>
            </a:r>
            <a:r>
              <a:rPr lang="en-US" altLang="sl-SI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, </a:t>
            </a:r>
            <a:r>
              <a:rPr lang="en-US" altLang="sl-SI" dirty="0" err="1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čim</a:t>
            </a:r>
            <a:r>
              <a:rPr lang="en-US" altLang="sl-SI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bolj</a:t>
            </a:r>
            <a:r>
              <a:rPr lang="en-US" altLang="sl-SI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zmanjša</a:t>
            </a:r>
            <a:r>
              <a:rPr lang="en-US" altLang="sl-SI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uporaba</a:t>
            </a:r>
            <a:r>
              <a:rPr lang="en-US" altLang="sl-SI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kritičnih</a:t>
            </a:r>
            <a:r>
              <a:rPr lang="en-US" altLang="sl-SI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surovin</a:t>
            </a:r>
            <a:r>
              <a:rPr lang="en-US" altLang="sl-SI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 ter </a:t>
            </a:r>
            <a:r>
              <a:rPr lang="en-US" altLang="sl-SI" dirty="0" err="1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redkih</a:t>
            </a:r>
            <a:r>
              <a:rPr lang="en-US" altLang="sl-SI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dirty="0" err="1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dragocenih</a:t>
            </a:r>
            <a:r>
              <a:rPr lang="en-US" altLang="sl-SI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materialov</a:t>
            </a:r>
            <a:r>
              <a:rPr lang="en-US" altLang="sl-SI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. </a:t>
            </a:r>
            <a:endParaRPr lang="sl-SI" altLang="sl-SI" dirty="0">
              <a:solidFill>
                <a:schemeClr val="accent1">
                  <a:lumMod val="50000"/>
                </a:schemeClr>
              </a:solidFill>
              <a:latin typeface="Republika" panose="02000506040000020004" pitchFamily="2" charset="-18"/>
            </a:endParaRPr>
          </a:p>
          <a:p>
            <a:pPr algn="just"/>
            <a:r>
              <a:rPr lang="en-US" altLang="sl-SI" dirty="0" err="1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Poudarja</a:t>
            </a:r>
            <a:r>
              <a:rPr lang="en-US" altLang="sl-SI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tudi</a:t>
            </a:r>
            <a:r>
              <a:rPr lang="en-US" altLang="sl-SI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kontinuiteto</a:t>
            </a:r>
            <a:r>
              <a:rPr lang="en-US" altLang="sl-SI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podatkov</a:t>
            </a:r>
            <a:r>
              <a:rPr lang="en-US" altLang="sl-SI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 v </a:t>
            </a:r>
            <a:r>
              <a:rPr lang="en-US" altLang="sl-SI" dirty="0" err="1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celotni</a:t>
            </a:r>
            <a:r>
              <a:rPr lang="en-US" altLang="sl-SI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vrednostni</a:t>
            </a:r>
            <a:r>
              <a:rPr lang="en-US" altLang="sl-SI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verigi</a:t>
            </a:r>
            <a:r>
              <a:rPr lang="en-US" altLang="sl-SI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naprednih</a:t>
            </a:r>
            <a:r>
              <a:rPr lang="en-US" altLang="sl-SI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materialov</a:t>
            </a:r>
            <a:r>
              <a:rPr lang="en-US" altLang="sl-SI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 za </a:t>
            </a:r>
            <a:r>
              <a:rPr lang="en-US" altLang="sl-SI" dirty="0" err="1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izboljšanje</a:t>
            </a:r>
            <a:r>
              <a:rPr lang="en-US" altLang="sl-SI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preglednosti</a:t>
            </a:r>
            <a:r>
              <a:rPr lang="en-US" altLang="sl-SI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, </a:t>
            </a:r>
            <a:r>
              <a:rPr lang="en-US" altLang="sl-SI" dirty="0" err="1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sledljivosti</a:t>
            </a:r>
            <a:r>
              <a:rPr lang="en-US" altLang="sl-SI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dirty="0" err="1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učinkovitosti</a:t>
            </a:r>
            <a:r>
              <a:rPr lang="en-US" altLang="sl-SI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pri</a:t>
            </a:r>
            <a:r>
              <a:rPr lang="en-US" altLang="sl-SI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razvoju</a:t>
            </a:r>
            <a:r>
              <a:rPr lang="en-US" altLang="sl-SI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dirty="0" err="1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uporabi</a:t>
            </a:r>
            <a:r>
              <a:rPr lang="en-US" altLang="sl-SI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naprednih</a:t>
            </a:r>
            <a:r>
              <a:rPr lang="en-US" altLang="sl-SI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 </a:t>
            </a:r>
            <a:r>
              <a:rPr lang="en-US" altLang="sl-SI" dirty="0" err="1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materialov</a:t>
            </a:r>
            <a:r>
              <a:rPr lang="en-US" altLang="sl-SI" dirty="0">
                <a:solidFill>
                  <a:schemeClr val="accent1">
                    <a:lumMod val="50000"/>
                  </a:schemeClr>
                </a:solidFill>
                <a:latin typeface="Republika" panose="02000506040000020004" pitchFamily="2" charset="-18"/>
              </a:rPr>
              <a:t>.</a:t>
            </a:r>
            <a:endParaRPr lang="sl-SI" altLang="sl-SI" dirty="0">
              <a:solidFill>
                <a:schemeClr val="accent1">
                  <a:lumMod val="50000"/>
                </a:schemeClr>
              </a:solidFill>
              <a:latin typeface="Republika" panose="02000506040000020004" pitchFamily="2" charset="-18"/>
            </a:endParaRPr>
          </a:p>
          <a:p>
            <a:pPr algn="just"/>
            <a:r>
              <a:rPr lang="sl-SI" dirty="0">
                <a:solidFill>
                  <a:schemeClr val="accent1">
                    <a:lumMod val="50000"/>
                  </a:schemeClr>
                </a:solidFill>
                <a:latin typeface="Republica"/>
              </a:rPr>
              <a:t>Podporni (sekundarni) cilji se osredotočajo na </a:t>
            </a:r>
          </a:p>
          <a:p>
            <a:pPr marL="514350" indent="-514350" algn="just">
              <a:buAutoNum type="arabicParenR"/>
            </a:pPr>
            <a:r>
              <a:rPr lang="sl-SI" dirty="0">
                <a:solidFill>
                  <a:schemeClr val="accent1">
                    <a:lumMod val="50000"/>
                  </a:schemeClr>
                </a:solidFill>
                <a:latin typeface="Republica"/>
              </a:rPr>
              <a:t>razvoj varnih in trajnostnih alternativ nevarnim snovem, ki so manj odvisne od kritičnih surovin, ter redkih in dragocenih materialov, </a:t>
            </a:r>
          </a:p>
          <a:p>
            <a:pPr marL="514350" indent="-514350" algn="just">
              <a:buAutoNum type="arabicParenR"/>
            </a:pPr>
            <a:r>
              <a:rPr lang="sl-SI" dirty="0">
                <a:solidFill>
                  <a:schemeClr val="accent1">
                    <a:lumMod val="50000"/>
                  </a:schemeClr>
                </a:solidFill>
                <a:latin typeface="Republica"/>
              </a:rPr>
              <a:t>zagotavljanje kontinuitete podatkov in </a:t>
            </a:r>
          </a:p>
          <a:p>
            <a:pPr marL="514350" indent="-514350" algn="just">
              <a:buAutoNum type="arabicParenR"/>
            </a:pPr>
            <a:r>
              <a:rPr lang="sl-SI" dirty="0">
                <a:solidFill>
                  <a:schemeClr val="accent1">
                    <a:lumMod val="50000"/>
                  </a:schemeClr>
                </a:solidFill>
                <a:latin typeface="Republica"/>
              </a:rPr>
              <a:t>omogočanje inovativnih in z viri učinkovitejših proizvodnih procesov v celotni vrednostni verigi. </a:t>
            </a:r>
          </a:p>
        </p:txBody>
      </p:sp>
    </p:spTree>
    <p:extLst>
      <p:ext uri="{BB962C8B-B14F-4D97-AF65-F5344CB8AC3E}">
        <p14:creationId xmlns:p14="http://schemas.microsoft.com/office/powerpoint/2010/main" val="35717022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2EC6164-16E0-A93B-DDB5-5F8935EA2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90376"/>
            <a:ext cx="10515600" cy="1017557"/>
          </a:xfrm>
        </p:spPr>
        <p:txBody>
          <a:bodyPr>
            <a:normAutofit/>
          </a:bodyPr>
          <a:lstStyle/>
          <a:p>
            <a:r>
              <a:rPr lang="sl-SI" altLang="sl-SI" sz="3200" b="1" dirty="0">
                <a:solidFill>
                  <a:srgbClr val="529DBA"/>
                </a:solidFill>
                <a:latin typeface="Republika" panose="02000506040000020004" pitchFamily="2" charset="-18"/>
              </a:rPr>
              <a:t>Struktura IPCEI CAM – Delovna področja (DP)</a:t>
            </a:r>
            <a:endParaRPr lang="sl-SI" sz="3200" b="1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7B5666B-E4CD-21DE-85DB-F3CB4CD719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07933"/>
            <a:ext cx="10591800" cy="38572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DP 1: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Trajnostno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pridobivanje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materialov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načrtovanje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/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dizajn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krožnih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naprednih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materialov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ter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izdelkov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/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aplikacij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z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uporabo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krožnih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naprednih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materialov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</a:p>
          <a:p>
            <a:pPr marL="0" indent="0" algn="just">
              <a:buNone/>
            </a:pP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To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delovno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področje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se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osredotoča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na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industrijske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raziskave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na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področju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trajnostnega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pridobivanja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načrtovanja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/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dizajna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,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pri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čemer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uporablja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modele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strategije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krožnega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gospodarstva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za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zmanjšanje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odvisnosti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gospodarstva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Evropske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unije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od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primarnih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surovin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zunaj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Evropske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unije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.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Podpira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razvoj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krožnih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naprednih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materialov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na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inovativen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trajnosten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način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. </a:t>
            </a:r>
          </a:p>
          <a:p>
            <a:pPr marL="0" indent="0" algn="just">
              <a:buNone/>
            </a:pP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DP1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zajema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naslednja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podpodročja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(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DpP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):</a:t>
            </a:r>
          </a:p>
          <a:p>
            <a:pPr marL="0" indent="0">
              <a:buNone/>
            </a:pP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DpP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1.1: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Inovativne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tehnologije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,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tehnike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procesi</a:t>
            </a:r>
            <a:endParaRPr lang="en-US" altLang="sl-SI" sz="2000" b="1" dirty="0">
              <a:solidFill>
                <a:schemeClr val="tx2"/>
              </a:solidFill>
              <a:latin typeface="Republika" panose="02000506040000020004" pitchFamily="2" charset="-18"/>
            </a:endParaRPr>
          </a:p>
          <a:p>
            <a:pPr marL="0" indent="0">
              <a:buNone/>
            </a:pP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DpP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1.2: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Inovativne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tehnike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dizajna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za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krožne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napredne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materiale</a:t>
            </a:r>
            <a:endParaRPr lang="en-US" altLang="sl-SI" sz="2000" b="1" dirty="0">
              <a:solidFill>
                <a:schemeClr val="tx2"/>
              </a:solidFill>
              <a:latin typeface="Republika" panose="02000506040000020004" pitchFamily="2" charset="-18"/>
            </a:endParaRPr>
          </a:p>
          <a:p>
            <a:pPr marL="0" indent="0">
              <a:buNone/>
            </a:pP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DpP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1.3: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Inovativne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omogočitvene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tehnologije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za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prehod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v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krožno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gospodarstvo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,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testiranje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validacijo</a:t>
            </a:r>
            <a:endParaRPr lang="en-US" altLang="sl-SI" sz="2000" b="1" dirty="0">
              <a:solidFill>
                <a:schemeClr val="tx2"/>
              </a:solidFill>
              <a:latin typeface="Republika" panose="02000506040000020004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5029180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79A54B-1A0F-2C9D-CF23-B9AF404D01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3ABCB4D-D0CC-E5EF-5658-D3912638F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4013"/>
            <a:ext cx="10515600" cy="1017557"/>
          </a:xfrm>
        </p:spPr>
        <p:txBody>
          <a:bodyPr>
            <a:normAutofit/>
          </a:bodyPr>
          <a:lstStyle/>
          <a:p>
            <a:r>
              <a:rPr lang="sl-SI" altLang="sl-SI" sz="3200" b="1" dirty="0">
                <a:solidFill>
                  <a:srgbClr val="529DBA"/>
                </a:solidFill>
                <a:latin typeface="Republika" panose="02000506040000020004" pitchFamily="2" charset="-18"/>
              </a:rPr>
              <a:t>Struktura IPCEI CAM – Delovna področja (DP)</a:t>
            </a:r>
            <a:endParaRPr lang="sl-SI" sz="3200" b="1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B52E28C-24A7-9F2B-4C24-6885BE40FE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8561"/>
            <a:ext cx="10591800" cy="55168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DP 2: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Krožna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proizvodnja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,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predelava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ravnanje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ob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koncu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življenjske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dobe</a:t>
            </a:r>
            <a:endParaRPr lang="en-US" altLang="sl-SI" sz="2000" b="1" dirty="0">
              <a:solidFill>
                <a:schemeClr val="tx2"/>
              </a:solidFill>
              <a:latin typeface="Republika" panose="02000506040000020004" pitchFamily="2" charset="-18"/>
            </a:endParaRPr>
          </a:p>
          <a:p>
            <a:pPr marL="0" indent="0" algn="just">
              <a:buNone/>
            </a:pP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To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delovno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področje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predstavlja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naslednjo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fazo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v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procesu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raziskav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,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razvoja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inovacij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,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saj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uvaja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krožnost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v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proizvodnjo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predelavo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ter se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osredotoča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na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eksperimentalni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razvoj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izdelovalnost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(ang. manufacturability)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krožnih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naprednih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materialov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za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čiste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tehnologije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.</a:t>
            </a:r>
          </a:p>
          <a:p>
            <a:pPr marL="0" indent="0" algn="just">
              <a:buNone/>
            </a:pP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Delovno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področje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gradi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na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eksperimentalnih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okoljih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rezultatih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testiranja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validacije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,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obravnava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integracijo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,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uporabnost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izdelovalnost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novih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izboljšanih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materialov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za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sisteme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za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proizvodnjo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shranjevanje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obnovljive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energije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,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čisto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mobilnost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industrijsko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razogljičenje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znotraj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proizvodnih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predelovalnih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industrijskih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procesov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.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Spodbuja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tehnologije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proizvodnje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z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malo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odpadki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učinkovito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uporabo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virov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, ki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vključujejo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krožne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napredne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materiale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in/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ali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sekundarne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surovine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. Prav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tako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obravnava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tudi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izzive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,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povezane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s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stabilnostjo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verig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vrednosti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materialov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potrebo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po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zmanjšanju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tveganja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pri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njihovi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dobavi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.</a:t>
            </a:r>
          </a:p>
          <a:p>
            <a:pPr marL="0" indent="0">
              <a:buNone/>
            </a:pP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DP2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zajema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naslednja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podpodročja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(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DpP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)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: </a:t>
            </a:r>
          </a:p>
          <a:p>
            <a:pPr marL="0" indent="0">
              <a:buNone/>
            </a:pP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DpP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2.1: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Priprava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procesov</a:t>
            </a:r>
            <a:endParaRPr lang="en-US" altLang="sl-SI" sz="2000" b="1" dirty="0">
              <a:solidFill>
                <a:schemeClr val="tx2"/>
              </a:solidFill>
              <a:latin typeface="Republika" panose="02000506040000020004" pitchFamily="2" charset="-18"/>
            </a:endParaRPr>
          </a:p>
          <a:p>
            <a:pPr marL="0" indent="0">
              <a:buNone/>
            </a:pP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DpP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2.2: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Izvajanje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procesov</a:t>
            </a:r>
            <a:endParaRPr lang="en-US" altLang="sl-SI" sz="2000" b="1" dirty="0">
              <a:solidFill>
                <a:schemeClr val="tx2"/>
              </a:solidFill>
              <a:latin typeface="Republika" panose="02000506040000020004" pitchFamily="2" charset="-18"/>
            </a:endParaRPr>
          </a:p>
          <a:p>
            <a:pPr marL="0" indent="0">
              <a:buNone/>
            </a:pP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DpP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2.3.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Odpornost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dobavne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verige</a:t>
            </a:r>
            <a:endParaRPr lang="en-US" altLang="sl-SI" sz="2000" b="1" dirty="0">
              <a:solidFill>
                <a:schemeClr val="tx2"/>
              </a:solidFill>
              <a:latin typeface="Republika" panose="02000506040000020004" pitchFamily="2" charset="-18"/>
            </a:endParaRPr>
          </a:p>
          <a:p>
            <a:pPr marL="0" indent="0">
              <a:buNone/>
            </a:pP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DpP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2.4.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Inovativna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infrastruktura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materialov</a:t>
            </a:r>
            <a:endParaRPr lang="en-US" altLang="sl-SI" sz="2000" b="1" dirty="0">
              <a:solidFill>
                <a:schemeClr val="tx2"/>
              </a:solidFill>
              <a:latin typeface="Republika" panose="02000506040000020004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8638738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B26776-54C1-3633-2E4D-6D2F926792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CB374DD-ED5C-60F7-816D-5BAD84F9B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4013"/>
            <a:ext cx="10515600" cy="1017557"/>
          </a:xfrm>
        </p:spPr>
        <p:txBody>
          <a:bodyPr>
            <a:normAutofit/>
          </a:bodyPr>
          <a:lstStyle/>
          <a:p>
            <a:r>
              <a:rPr lang="sl-SI" altLang="sl-SI" sz="3200" b="1" dirty="0">
                <a:solidFill>
                  <a:srgbClr val="529DBA"/>
                </a:solidFill>
                <a:latin typeface="Republika" panose="02000506040000020004" pitchFamily="2" charset="-18"/>
              </a:rPr>
              <a:t>Struktura IPCEI CAM – Delovna področja (DP)</a:t>
            </a:r>
            <a:endParaRPr lang="sl-SI" sz="3200" b="1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63215B7-503F-E364-A0C7-62681BF67D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8561"/>
            <a:ext cx="10591800" cy="469391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DP 3: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Krožnost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v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fazi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uporabe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optimizacije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uporabe</a:t>
            </a:r>
            <a:endParaRPr lang="en-US" altLang="sl-SI" sz="2000" b="1" dirty="0">
              <a:solidFill>
                <a:schemeClr val="tx2"/>
              </a:solidFill>
              <a:latin typeface="Republika" panose="02000506040000020004" pitchFamily="2" charset="-18"/>
            </a:endParaRPr>
          </a:p>
          <a:p>
            <a:pPr marL="0" indent="0" algn="just">
              <a:buNone/>
            </a:pP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To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delovno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področje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se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osredotoča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na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podaljševanje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življenjske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dobe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materialov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izdelkov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z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modeli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krožne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uporabe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,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kot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so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popravilo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,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ponovna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uporaba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obnova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.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Vključevanje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krožnosti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v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fazo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uporabe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pomaga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zmanjšati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potrebo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po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pridobivanju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primarnih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virov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ter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sčasoma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poveča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vrednost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uporabnost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materialov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. </a:t>
            </a:r>
          </a:p>
          <a:p>
            <a:pPr marL="0" indent="0" algn="just">
              <a:buNone/>
            </a:pP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Delovno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področje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podpira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modele</a:t>
            </a:r>
            <a:r>
              <a:rPr lang="en-US" altLang="sl-SI" sz="2000" b="1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b="1" dirty="0" err="1">
                <a:solidFill>
                  <a:schemeClr val="tx2"/>
                </a:solidFill>
                <a:latin typeface="Republika" panose="02000506040000020004" pitchFamily="2" charset="-18"/>
              </a:rPr>
              <a:t>storitev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, ki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omogočajo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vzdrževanje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,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nadgradnjo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ali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ponovno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uporabo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izdelkov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materialov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,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vključno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z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aplikacijami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druge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življenjske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dobe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, s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čimer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spodbujajo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dolgoročno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učinkovitost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trajnost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.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Namenjeno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je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načrtovanju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,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inženiringu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,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testiranju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,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pilotnemu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testiranju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prvemu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industrijskemu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uvajanju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rešitev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,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razvitih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s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procesom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raziskav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,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razvoja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inovacij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.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Glavne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dejavnosti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so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osredotočene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na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validacijo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v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industrijskem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ali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terenskem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okolju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. Tudi v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tem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primeru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je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treba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upoštevati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prednostna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področja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(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obnovljivi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viri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energije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in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sistemi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za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shranjevanje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energije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,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industrijsko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razogljičenje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,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čista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mobilnost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,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vključno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z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uporabno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elektroniko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na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teh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 </a:t>
            </a:r>
            <a:r>
              <a:rPr lang="en-US" altLang="sl-SI" sz="2000" dirty="0" err="1">
                <a:solidFill>
                  <a:schemeClr val="tx2"/>
                </a:solidFill>
                <a:latin typeface="Republika" panose="02000506040000020004" pitchFamily="2" charset="-18"/>
              </a:rPr>
              <a:t>področjih</a:t>
            </a:r>
            <a:r>
              <a:rPr lang="en-US" altLang="sl-SI" sz="2000" dirty="0">
                <a:solidFill>
                  <a:schemeClr val="tx2"/>
                </a:solidFill>
                <a:latin typeface="Republika" panose="02000506040000020004" pitchFamily="2" charset="-18"/>
              </a:rPr>
              <a:t>).</a:t>
            </a:r>
          </a:p>
          <a:p>
            <a:pPr marL="0" indent="0">
              <a:buNone/>
            </a:pPr>
            <a:endParaRPr lang="en-US" altLang="sl-SI" sz="2000" b="1" dirty="0">
              <a:solidFill>
                <a:schemeClr val="tx2"/>
              </a:solidFill>
              <a:latin typeface="Republika" panose="02000506040000020004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7664197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1294</Words>
  <Application>Microsoft Office PowerPoint</Application>
  <PresentationFormat>Širokozaslonsko</PresentationFormat>
  <Paragraphs>61</Paragraphs>
  <Slides>11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Republica</vt:lpstr>
      <vt:lpstr>Republika</vt:lpstr>
      <vt:lpstr>Officeova tema</vt:lpstr>
      <vt:lpstr>PowerPointova predstavitev</vt:lpstr>
      <vt:lpstr>Zakaj „krožni napredni materiali“</vt:lpstr>
      <vt:lpstr>Zakaj „krožni napredni materiali“</vt:lpstr>
      <vt:lpstr>Cilji IPCEI CAM: </vt:lpstr>
      <vt:lpstr>Cilji IPCEI CAM: </vt:lpstr>
      <vt:lpstr>Cilji IPCEI CAM: </vt:lpstr>
      <vt:lpstr>Struktura IPCEI CAM – Delovna področja (DP)</vt:lpstr>
      <vt:lpstr>Struktura IPCEI CAM – Delovna področja (DP)</vt:lpstr>
      <vt:lpstr>Struktura IPCEI CAM – Delovna področja (DP)</vt:lpstr>
      <vt:lpstr>Načela industrijske konkurenčnosti</vt:lpstr>
      <vt:lpstr>Načela krožnosti</vt:lpstr>
    </vt:vector>
  </TitlesOfParts>
  <Company>MJU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Mirjam Zdovc</dc:creator>
  <cp:lastModifiedBy>Nena Dokuzov</cp:lastModifiedBy>
  <cp:revision>8</cp:revision>
  <dcterms:created xsi:type="dcterms:W3CDTF">2023-09-22T09:17:10Z</dcterms:created>
  <dcterms:modified xsi:type="dcterms:W3CDTF">2026-04-20T16:48:54Z</dcterms:modified>
</cp:coreProperties>
</file>